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5" r:id="rId9"/>
    <p:sldId id="262" r:id="rId10"/>
    <p:sldId id="263" r:id="rId11"/>
    <p:sldId id="264" r:id="rId12"/>
    <p:sldId id="273" r:id="rId13"/>
    <p:sldId id="271" r:id="rId14"/>
    <p:sldId id="274" r:id="rId15"/>
    <p:sldId id="275" r:id="rId16"/>
    <p:sldId id="276" r:id="rId17"/>
    <p:sldId id="277" r:id="rId18"/>
    <p:sldId id="278" r:id="rId19"/>
    <p:sldId id="281" r:id="rId20"/>
    <p:sldId id="280" r:id="rId21"/>
    <p:sldId id="279" r:id="rId22"/>
    <p:sldId id="299" r:id="rId23"/>
    <p:sldId id="300" r:id="rId24"/>
    <p:sldId id="301" r:id="rId25"/>
    <p:sldId id="282" r:id="rId26"/>
    <p:sldId id="283" r:id="rId27"/>
    <p:sldId id="285" r:id="rId28"/>
    <p:sldId id="284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70" r:id="rId42"/>
  </p:sldIdLst>
  <p:sldSz cx="12192000" cy="6858000"/>
  <p:notesSz cx="12192000" cy="6858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22:29:11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30 266 24575,'59'-2'0,"-38"1"0,1 0 0,-1 1 0,0 1 0,0 1 0,24 5 0,-34-3 0,-1 1 0,1 0 0,-1 0 0,18 12 0,15 9 0,1 0 0,-32-18 0,0-1 0,27 12 0,73 32 0,-61-26 0,-38-17 0,0 0 0,0 1 0,-1 0 0,0 1 0,17 18 0,-18-16 0,0-2 0,1 1 0,0-2 0,1 1 0,17 8 0,6 1 0,56 18 0,-80-32 0,0 0 0,-1 1 0,1 0 0,-2 1 0,1 0 0,-1 1 0,18 17 0,19 14 0,-38-33 0,1 0 0,0-1 0,0 0 0,1-1 0,-1 0 0,1-1 0,0 0 0,0 0 0,13 0 0,13 1 0,52-2 0,-18-3 0,-6-1 0,0 3 0,106 16 0,-107-10 0,-1-1 0,118-7 0,-67-1 0,-55 3 0,101-5 0,-141 3 0,1-2 0,-1-1 0,0 0 0,0-1 0,0-1 0,17-9 0,-16 7 0,0 1 0,0 0 0,22-3 0,10-3 0,-47 12 0,0 0 0,-1-1 0,1 1 0,-1-1 0,1 0 0,-1-1 0,0 1 0,0-1 0,0 0 0,0 0 0,-1 0 0,6-6 0,-9 9 0,1 0 0,-1 0 0,0 0 0,0 0 0,0-1 0,0 1 0,0 0 0,0 0 0,0 0 0,0-1 0,0 1 0,0 0 0,1 0 0,-1 0 0,0-1 0,0 1 0,0 0 0,0 0 0,-1 0 0,1-1 0,0 1 0,0 0 0,0 0 0,0 0 0,0-1 0,0 1 0,0 0 0,0 0 0,0 0 0,0-1 0,0 1 0,-1 0 0,1 0 0,0 0 0,0 0 0,0 0 0,0-1 0,-1 1 0,1 0 0,0 0 0,0 0 0,0 0 0,-1 0 0,-12-1 0,-12 6 0,2 3 0,0 1 0,-38 21 0,42-20 0,0 0 0,-1-1 0,1-2 0,-27 8 0,11-7 0,12-2 0,-1-1 0,-1-2 0,-25 2 0,0-4 0,12 1 0,1-1 0,-1-3 0,-39-6 0,71 7 0,-1-1 0,0-1 0,1 1 0,0-1 0,-1 0 0,-9-7 0,15 10 0,0-1 0,0 0 0,0 0 0,0 0 0,0 0 0,0 0 0,0 1 0,1-1 0,-1-1 0,0 1 0,1 0 0,-1 0 0,0 0 0,1 0 0,-1 0 0,1-1 0,-1-1 0,1 2 0,1-1 0,-1 1 0,0 0 0,1 0 0,-1 0 0,1 0 0,-1 0 0,1-1 0,-1 1 0,1 0 0,0 0 0,0 1 0,-1-1 0,1 0 0,0 0 0,0 0 0,0 0 0,0 1 0,0-1 0,0 0 0,0 1 0,0-1 0,2 0 0,16-9 0,1 0 0,0 1 0,1 1 0,0 1 0,0 0 0,32-4 0,-248 14 0,105-4 0,-29 0 0,560 1 0,-1185 0 0,713 2 0,-1 2 0,-38 8 0,19-3 0,-4 3 0,38-7 0,0-1 0,-28 2 0,19-3 0,-34 7 0,36-5 0,0-1 0,-26 1 0,-366-4 0,198-3 0,217 3 0,-1-1 0,1 0 0,-1 0 0,1 0 0,-1 0 0,1 0 0,-1 0 0,1-1 0,-1 1 0,1 0 0,-1-1 0,1 1 0,0-1 0,-1 1 0,-1-2 0,3 1 0,1 1 0,-1-1 0,0 1 0,0-1 0,0 1 0,0-1 0,1 1 0,-1-1 0,0 1 0,1-1 0,-1 1 0,0 0 0,1-1 0,-1 1 0,0-1 0,1 1 0,-1 0 0,1-1 0,-1 1 0,1 0 0,-1 0 0,0-1 0,1 1 0,-1 0 0,1 0 0,0-1 0,48-20 0,-47 21 0,18-6 0,0 2 0,0 0 0,1 1 0,-1 1 0,27 0 0,-15 1 0,34-5 0,-16-2 0,0 3 0,62 2 0,-126 4 0,-1 2 0,1 0 0,-1 1 0,-18 7 0,10-3 0,-48 10 0,4-13 0,-119-4 0,-13 0 0,194-1 0,0 1 0,1 0 0,-1 0 0,1 0 0,-1 1 0,-5 2 0,10-4 0,0 0 0,0 0 0,0 0 0,-1 0 0,1 0 0,0 0 0,0 0 0,0 0 0,-1 0 0,1 1 0,0-1 0,0 0 0,0 0 0,0 0 0,-1 0 0,1 0 0,0 1 0,0-1 0,0 0 0,0 0 0,0 0 0,0 0 0,-1 1 0,1-1 0,0 0 0,0 0 0,0 0 0,0 1 0,0-1 0,0 0 0,0 0 0,0 0 0,0 1 0,0-1 0,0 0 0,0 0 0,0 0 0,0 1 0,0-1 0,0 0 0,0 0 0,0 0 0,0 1 0,1-1 0,20 6 0,17-3 0,1-1 0,0-2 0,-1-2 0,1-1 0,45-10 0,-59 9 0,47-2 0,-17 3 0,-54 3 0,0 0 0,1 0 0,-1 0 0,1 0 0,-1 0 0,1 0 0,-1-1 0,0 1 0,1-1 0,-1 1 0,0-1 0,1 0 0,-1 1 0,0-1 0,0 0 0,0 0 0,0 0 0,0 0 0,1 0 0,0-1 0,-2 0 0,1 1 0,-1 0 0,0 0 0,0 0 0,0 0 0,0-1 0,0 1 0,0 0 0,0 0 0,0 0 0,0 0 0,0 0 0,-1-1 0,1 1 0,0 0 0,-1 0 0,1 0 0,-1 0 0,-1-2 0,-5-7 0,0 0 0,-1 1 0,-18-17 0,14 15 0,6 5 0,-1 0 0,0 1 0,0 0 0,0 0 0,-1 0 0,0 1 0,0 0 0,0 1 0,0 0 0,0 0 0,-1 1 0,0 0 0,-11-2 0,-3 2 0,0 1 0,0 1 0,-45 6 0,66-6 0,1 0 0,-1 0 0,0 0 0,0 1 0,1-1 0,-1 0 0,0 1 0,1-1 0,-1 1 0,0 0 0,1 0 0,-1 0 0,1 0 0,0 0 0,-1 0 0,1 0 0,0 0 0,-1 0 0,1 0 0,0 1 0,0-1 0,-1 2 0,2-2 0,0-1 0,0 1 0,0 0 0,-1-1 0,1 1 0,0-1 0,0 1 0,1 0 0,-1-1 0,0 1 0,0-1 0,0 1 0,0-1 0,0 1 0,1 0 0,-1-1 0,0 1 0,0-1 0,1 1 0,-1-1 0,0 1 0,1-1 0,0 1 0,21 11 0,5-7 0,1-1 0,-1-1 0,1-1 0,-1-2 0,39-3 0,7 0 0,6 3 0,-49 0 0,-26 0 0,-12 0 0,-68 2 0,0 4 0,0 3 0,-137 35 0,184-33 0,26-6 0,17-2 0,274-2 0,-131-3 0,-6 0 0,171 4 0,-305-1 0,-1 0 0,0 1 0,20 5 0,-30-5 0,-1 0 0,1 0 0,0 1 0,-1-1 0,1 1 0,-1 0 0,0 1 0,0-1 0,0 1 0,-1 0 0,9 8 0,-8-6 0,0-1 0,0 0 0,1-1 0,0 1 0,0-1 0,0-1 0,0 1 0,1-1 0,0 0 0,-1 0 0,1-1 0,0 0 0,0 0 0,0 0 0,8 0 0,13 0 0,0-1 0,47-5 0,-13 1 0,427 3 0,-476-1 0,0-1 0,1 0 0,-1-1 0,0 0 0,0-1 0,16-7 0,-14 5 0,-1 1 0,1 0 0,-1 1 0,28-3 0,-29 7 0,-1-1 0,1 0 0,-1-1 0,0 0 0,0-1 0,0-1 0,0 1 0,0-2 0,12-6 0,-3-2 0,-2 0 0,30-26 0,-33 25 0,0 1 0,1 1 0,0 0 0,30-14 0,11 3-36,2 2-1,0 3 0,63-11 1,190-18-250,58-13 88,-330 51 373,1 1 0,57-3 0,-409 15-70,288-3-105,-1 2 0,1 1 0,-1 0 0,1 2 0,-30 12 0,38-8 0,14-10 0,-1 1 0,0 0 0,1-1 0,-1 1 0,0 0 0,1-1 0,-1 1 0,0-1 0,0 1 0,1-1 0,-1 1 0,0-1 0,0 0 0,0 0 0,0 1 0,0-1 0,0 0 0,1 0 0,-1 0 0,0 0 0,0 0 0,-2 0 0,-6 0 0,-1 0 0,1 1 0,-1 0 0,-16 3 0,24-4 0,1 1 0,-1-1 0,0 1 0,0 0 0,0-1 0,1 1 0,-1 0 0,0 0 0,1 0 0,-1 0 0,1 0 0,-1 1 0,1-1 0,0 0 0,0 1 0,-1-1 0,1 1 0,0-1 0,0 1 0,0-1 0,0 1 0,1 0 0,-1-1 0,0 1 0,0 3 0,1-4 0,0 1 0,0-1 0,0 0 0,0 1 0,0-1 0,1 0 0,-1 1 0,0-1 0,1 0 0,-1 1 0,1-1 0,0 0 0,-1 0 0,1 0 0,0 1 0,-1-1 0,1 0 0,0 0 0,0 0 0,0 0 0,0 0 0,0-1 0,0 1 0,0 0 0,1 0 0,-1-1 0,0 1 0,0 0 0,0-1 0,1 0 0,-1 1 0,0-1 0,1 0 0,-1 1 0,0-1 0,1 0 0,-1 0 0,0 0 0,3 0 0,1 0 0,0 0 0,0 0 0,0 0 0,-1-1 0,1 1 0,0-1 0,0 0 0,0-1 0,-1 1 0,6-3 0,13-11 0,0-2 0,-1-1 0,-1 0 0,0-2 0,-1 0 0,25-35 0,-44 54 0,0-1 0,0 1 0,0-1 0,-1 1 0,1-1 0,0 1 0,-1-1 0,1 0 0,-1 1 0,1-1 0,-1 0 0,0 1 0,0-1 0,0 0 0,0 0 0,0 1 0,0-1 0,0 0 0,0 1 0,-1-1 0,1 0 0,-1 0 0,1 1 0,-2-2 0,-1-3 0,-1 0 0,1 0 0,-2 0 0,-7-8 0,-5-6 0,14 17 0,0-1 0,0 1 0,0-1 0,-1 1 0,1 0 0,-1 1 0,0-1 0,0 1 0,0-1 0,0 1 0,0 0 0,-1 1 0,1-1 0,0 1 0,-1 0 0,-4-1 0,-10 0 0,0 0 0,-33 2 0,9 0 0,-131-22 0,29 3 0,141 18 0,0 1 0,0 0 0,0 0 0,0 0 0,1 0 0,-1 1 0,0-1 0,0 1 0,0 0 0,0 1 0,1-1 0,-1 1 0,1-1 0,-1 1 0,1 0 0,-4 3 0,5-3 0,1-1 0,-1 1 0,1 0 0,0 0 0,0 0 0,0 0 0,0 0 0,0 1 0,0-1 0,0 0 0,1 0 0,-1 1 0,1-1 0,0 0 0,0 0 0,0 1 0,0-1 0,0 0 0,0 1 0,0-1 0,1 0 0,-1 1 0,1-1 0,0 0 0,0 0 0,0 0 0,0 0 0,2 3 0,6 11 0,1-1 0,1 0 0,0-1 0,1 0 0,1-1 0,0-1 0,19 14 0,6 8 0,-32-28 0,1-1 0,-1-1 0,1 1 0,1-1 0,-1 0 0,1-1 0,-1 0 0,1 0 0,0 0 0,0-1 0,0 0 0,16 1 0,7-1 0,1-2 0,34-3 0,-7 0 0,-42 2 0,22 0 0,-38 1 0,-1 0 0,0 0 0,0 0 0,0 0 0,0 0 0,0 0 0,1 0 0,-1 0 0,0 0 0,0 0 0,0 0 0,0 0 0,0 0 0,1 0 0,-1 0 0,0 0 0,0 0 0,0 0 0,0 1 0,0-1 0,1 0 0,-1 0 0,0 0 0,0 0 0,0 0 0,0 0 0,0 0 0,0 0 0,0 1 0,1-1 0,-1 0 0,0 0 0,0 0 0,0 0 0,0 0 0,0 1 0,0-1 0,0 0 0,0 0 0,0 0 0,0 0 0,0 0 0,0 1 0,0-1 0,0 0 0,0 0 0,0 0 0,0 0 0,0 1 0,0-1 0,0 0 0,0 0 0,-18 12 0,-15 5 0,-48 34 0,66-40 0,1 0 0,0 1 0,1 1 0,0 0 0,-15 20 0,15-7 0,13-24 0,-1 0 0,1 0 0,-1 1 0,0-1 0,0 0 0,0 0 0,0 0 0,0-1 0,-1 1 0,1 0 0,0 0 0,-1-1 0,1 1 0,-1 0 0,0-1 0,0 0 0,1 1 0,-1-1 0,0 0 0,0 0 0,0 0 0,0 0 0,0 0 0,0-1 0,-4 2 0,-35-1 0,-71-6 0,83 3 0,76 1 0,46-6 0,-73 4 0,0 0 0,0-2 0,-1 0 0,0-1 0,19-9 0,-35 14 0,0-1 0,0 0 0,0 1 0,0-1 0,0 0 0,0-1 0,0 1 0,-1 0 0,1-1 0,-1 0 0,1 1 0,-1-1 0,0 0 0,0 0 0,-1-1 0,1 1 0,-1 0 0,1 0 0,-1-1 0,0 1 0,0-1 0,0 1 0,0-7 0,-1 7 0,-1 1 0,1-1 0,-1 0 0,1 0 0,-1 0 0,0 0 0,0 1 0,0-1 0,0 0 0,-1 1 0,1-1 0,-1 1 0,0 0 0,1-1 0,-1 1 0,0 0 0,0 0 0,0 0 0,-1 0 0,1 0 0,0 1 0,-1-1 0,1 1 0,-1 0 0,0-1 0,1 1 0,-1 0 0,0 0 0,-3 0 0,-18-4 0,0 2 0,0 0 0,-1 1 0,1 2 0,-34 3 0,13-1 0,39-2 0,-44 4 0,49-4 0,-1 0 0,1 1 0,-1-1 0,1 0 0,-1 0 0,1 1 0,-1-1 0,1 1 0,0 0 0,-1-1 0,1 1 0,0 0 0,-1 0 0,1 0 0,0 0 0,0 0 0,0 0 0,0 0 0,0 0 0,0 0 0,0 0 0,0 1 0,1-1 0,-1 0 0,0 1 0,0 1 0,1-1 0,0-1 0,1 0 0,-1 0 0,0 0 0,1 0 0,-1 0 0,1 0 0,-1-1 0,1 1 0,-1 0 0,1 0 0,0 0 0,0 0 0,-1-1 0,1 1 0,0 0 0,0-1 0,0 1 0,0 0 0,-1-1 0,1 1 0,0-1 0,0 0 0,0 1 0,0-1 0,1 0 0,-1 1 0,0-1 0,1 0 0,37 6 0,-37-6 0,228 2 0,-117-4 0,-82-3 0,-24-3 0,-16-6 0,4 11 0,-1-1 0,0 1 0,0 0 0,0 0 0,-1 0 0,1 1 0,0 0 0,-1 0 0,0 1 0,1 0 0,-1 0 0,0 1 0,-8 0 0,2 0 0,1 0 0,-1 1 0,0 1 0,1 0 0,-1 1 0,-14 5 0,5 1 0,0 1 0,0 1 0,-21 15 0,31-18 0,1 0 0,0 1 0,1 0 0,0 0 0,0 1 0,-15 20 0,25-29 0,-1-1 0,1 1 0,-1 0 0,1-1 0,0 1 0,-1-1 0,1 1 0,-1 0 0,1-1 0,0 1 0,0 0 0,-1 0 0,1-1 0,0 1 0,0 0 0,0 0 0,0-1 0,0 1 0,0 0 0,0 0 0,0-1 0,0 1 0,0 0 0,0-1 0,1 1 0,-1 0 0,0 0 0,0-1 0,1 1 0,-1 0 0,1-1 0,-1 1 0,0-1 0,1 1 0,-1 0 0,1-1 0,-1 1 0,1-1 0,0 1 0,-1-1 0,1 0 0,-1 1 0,1-1 0,0 1 0,-1-1 0,1 0 0,0 0 0,0 1 0,-1-1 0,1 0 0,0 0 0,0 0 0,-1 0 0,1 0 0,0 0 0,1 0 0,8 1 0,-1-1 0,1 1 0,13-3 0,-15 2 0,-8-1 0,1 1 0,0 0 0,0 0 0,0 0 0,0 0 0,-1 0 0,1 1 0,0-1 0,0 0 0,0 0 0,-1 0 0,1 1 0,0-1 0,0 0 0,-1 1 0,1-1 0,0 1 0,-1-1 0,1 1 0,0-1 0,-1 1 0,1-1 0,-1 1 0,1 0 0,0 0 0,4 21 0,-5-19 0,0-1 0,0 0 0,0 0 0,0 0 0,1 1 0,-1-1 0,1 0 0,0 0 0,-1 0 0,1 0 0,0 0 0,0 0 0,2 3 0,0-3 0,0 0 0,0 1 0,0-1 0,0 0 0,1-1 0,-1 1 0,0-1 0,1 1 0,-1-1 0,1 0 0,0 0 0,-1 0 0,7 0 0,52 0 0,-42-2 0,-9 2 0,0-2 0,-1 0 0,1 0 0,0-1 0,-1 0 0,0-1 0,1 0 0,-1-1 0,0 0 0,10-6 0,-15 7 0,0 0 0,-1-1 0,1 1 0,-1-1 0,0 0 0,0 0 0,0-1 0,0 1 0,-1-1 0,0 0 0,0 0 0,0 0 0,0 0 0,-1 0 0,0-1 0,0 1 0,0-1 0,-1 1 0,0-1 0,1-6 0,-1 5 0,-1 1 0,1-1 0,-1 1 0,0 0 0,-1-1 0,0 1 0,0-1 0,-3-10 0,3 14 0,-1 0 0,0 0 0,0 0 0,0 0 0,0 0 0,0 0 0,0 0 0,-1 1 0,1 0 0,-1-1 0,0 1 0,0 0 0,0 0 0,0 0 0,0 1 0,0-1 0,-5-1 0,-7-2 0,-1 0 0,0 1 0,0 0 0,0 2 0,0 0 0,-22 0 0,-97 9 0,120-6 0,0 1 0,0 0 0,0 1 0,1 1 0,-1 0 0,1 1 0,0 0 0,-19 11 0,39-17 0,40-5 0,-41 5 0,-1 0 0,0 0 0,0-1 0,0 1 0,1-1 0,-1 0 0,-1 0 0,1 0 0,5-4 0,-8 6 0,-1 0 0,0 0 0,0 0 0,0-1 0,1 1 0,-1 0 0,0 0 0,0 0 0,0 0 0,0-1 0,0 1 0,0 0 0,1 0 0,-1 0 0,0-1 0,0 1 0,0 0 0,0 0 0,0-1 0,0 1 0,0 0 0,0 0 0,0 0 0,0-1 0,0 1 0,0 0 0,0 0 0,0-1 0,0 1 0,0 0 0,0 0 0,0 0 0,0-1 0,-1 1 0,1 0 0,0 0 0,0 0 0,0-1 0,0 1 0,0 0 0,0 0 0,-1 0 0,1-1 0,-14-4 0,-17 1 0,-162 3 0,97 2 0,108 0 0,0 1 0,0 0 0,13 4 0,22 4 0,-33-9 0,18 2 0,-27-1 0,-15-1 0,-13-1 0,-60 0 0,-145 19 0,135 1-206,0 3 0,2 4 1,-166 75-1,248-98 254,1 0 0,0 0 0,1 1 0,-14 11 0,20-15-37,1 0 0,-1-1 0,0 1 1,0 0-1,0 0 0,1 0 0,-1 0 0,1 0 0,-1 0 0,0 0 1,1 0-1,0 0 0,-1 0 0,1 0 0,0 0 0,-1 0 0,1 0 1,0 0-1,0 2 0,0-2-2,1 0 1,-1 0-1,1 0 0,0 0 0,-1 0 1,1 0-1,0 0 0,0-1 1,0 1-1,0 0 0,-1 0 0,1-1 1,0 1-1,0 0 0,0-1 1,0 1-1,1-1 0,-1 0 1,0 1-1,0-1 0,0 0 0,0 1 1,2-1-1,54 10 135,-47-9-145,0 0 0,1 1 1,-1 0-1,0 1 0,-1 0 1,1 0-1,0 1 1,-1 0-1,15 10 0,-4 0 1,23 18 0,-41-32 0,0 0 0,0-1 0,-1 0 0,1 1 0,0-1 0,0 0 0,0 0 0,-1 0 0,1 0 0,0-1 0,-1 1 0,1 0 0,-1-1 0,1 1 0,-1-1 0,2-2 0,11-9 0,-14 13 0,1-1 0,0 1 0,-1-1 0,1 1 0,0-1 0,-1 1 0,1 0 0,0-1 0,-1 1 0,1 0 0,0 0 0,0-1 0,-1 1 0,1 0 0,0 0 0,0 0 0,0 0 0,-1 0 0,1 0 0,0 0 0,0 0 0,-1 0 0,1 0 0,0 1 0,0-1 0,-1 0 0,1 1 0,0-1 0,0 0 0,-1 1 0,1-1 0,0 0 0,-1 1 0,1-1 0,-1 1 0,1 0 0,-1-1 0,1 1 0,-1-1 0,1 1 0,-1 0 0,1-1 0,-1 1 0,0 0 0,1 0 0,-1-1 0,0 1 0,0 0 0,1 0 0,-1-1 0,0 1 0,0 1 0,-1-2 0,1 0 0,-1 0 0,1-1 0,-1 1 0,1 0 0,-1-1 0,1 1 0,-1 0 0,1-1 0,-1 1 0,1-1 0,-1 1 0,1-1 0,0 1 0,-1-1 0,1 1 0,0-1 0,-1 1 0,1-1 0,0 1 0,0-1 0,0 1 0,-1-1 0,1 0 0,0-1 0,1-1 0,-1 1 0,1 0 0,-1 0 0,1 0 0,0 0 0,0 0 0,0 0 0,0 0 0,0 0 0,0 0 0,1 0 0,-1 0 0,1 1 0,-1-1 0,3-2 0,33-24 0,-26 21 0,11-8 0,1 0 0,0 1 0,1 1 0,0 1 0,50-16 0,-88 27 0,-17 7 0,-5 11 0,27-13 0,1 1 0,-1-1 0,1-1 0,-18 5 0,-30 0 0,1-3 0,-1-3 0,-72-5 0,33 1 0,-80 1 0,695 1 0,-697-1 0,182 0 0,0 0 0,1 0 0,-1-1 0,0 0 0,0 0 0,0 0 0,-1 0 0,1-1 0,0 0 0,4-4 0,-9 7 0,1 0 0,-1 0 0,0-1 0,1 1 0,-1 0 0,0-1 0,0 1 0,1 0 0,-1-1 0,0 1 0,0 0 0,0-1 0,0 1 0,0-1 0,1 1 0,-1 0 0,0-1 0,0 1 0,0-1 0,0 1 0,0 0 0,0-1 0,0 1 0,0-1 0,0 1 0,-1 0 0,1-1 0,0 1 0,0-1 0,0 1 0,0 0 0,0-1 0,-1 1 0,1 0 0,0-1 0,0 1 0,-1 0 0,1-1 0,0 1 0,-1 0 0,1-1 0,0 1 0,-1 0 0,1 0 0,0 0 0,-1-1 0,1 1 0,0 0 0,-1 0 0,1 0 0,-1 0 0,1 0 0,0 0 0,-1 0 0,1 0 0,-1 0 0,-26-7 0,-42 2 0,0 2 0,-93 8 0,145-4 0,2 1 0,-1 0 0,0 2 0,0-1 0,1 2 0,0 0 0,0 1 0,0 0 0,0 1 0,1 1 0,1 0 0,-1 1 0,-18 17 0,31-26 0,0 1 0,0 0 0,0 0 0,0 0 0,1-1 0,-1 1 0,0 0 0,0 0 0,1 0 0,-1 0 0,1 0 0,-1 0 0,1 1 0,-1-1 0,1 0 0,0 0 0,0 0 0,-1 0 0,1 0 0,0 1 0,0-1 0,0 1 0,1-1 0,-1 0 0,1 0 0,-1 0 0,1 0 0,0-1 0,-1 1 0,1 0 0,0 0 0,0-1 0,-1 1 0,1-1 0,0 1 0,0 0 0,0-1 0,0 1 0,0-1 0,0 0 0,0 1 0,1-1 0,8 2 0,0 0 0,0 0 0,20-1 0,-25-1 0,40 2 0,0-2 0,0-2 0,-1-2 0,1-2 0,-1-2 0,0-1 0,51-20 0,-71 22 0,0 0 0,0 2 0,1 0 0,28-1 0,-717 10 0,394-5 0,797 1 0,-1041-21 0,-15 14 0,354 8 0,873-1 0,-693 0 0,44 3 0,-48-3 0,1 0 0,-1 0 0,0 1 0,1-1 0,-1 0 0,0 0 0,0 1 0,1-1 0,-1 1 0,0-1 0,0 1 0,0-1 0,1 1 0,-1 0 0,0 0 0,0-1 0,0 1 0,0 0 0,0 0 0,0 0 0,-1 0 0,1 0 0,0 0 0,0 1 0,-1-1 0,1 0 0,-1 0 0,1 0 0,0 2 0,-1-2 0,0-1 0,0 0 0,0 0 0,0 1 0,0-1 0,0 0 0,0 0 0,0 1 0,-1-1 0,1 0 0,0 0 0,0 0 0,0 1 0,0-1 0,0 0 0,0 0 0,-1 0 0,1 1 0,0-1 0,0 0 0,0 0 0,0 0 0,-1 0 0,1 1 0,0-1 0,0 0 0,0 0 0,-1 0 0,1 0 0,0 0 0,0 0 0,-1 0 0,1 0 0,0 0 0,0 0 0,-1 0 0,1 0 0,0 0 0,-15-2 0,-10-11 0,21 10 0,1-1 0,0 1 0,0-1 0,0 1 0,0-1 0,0 0 0,1 0 0,0-1 0,0 1 0,0 0 0,0-1 0,1 1 0,-2-6 0,0-6 0,2 1 0,-1-28 0,2 32 0,0 0 0,-1 0 0,0 0 0,-1-1 0,0 1 0,-6-17 0,8 27 0,0 0 0,0 0 0,-1 0 0,1-1 0,-1 1 0,1 0 0,-1 0 0,1 0 0,-1 0 0,0 0 0,0 1 0,1-1 0,-1 0 0,0 0 0,0 0 0,0 1 0,0-1 0,0 0 0,0 1 0,0-1 0,0 1 0,0-1 0,0 1 0,0-1 0,0 1 0,0 0 0,0-1 0,-1 1 0,1 0 0,0 0 0,0 0 0,0 0 0,0 0 0,0 0 0,-1 0 0,1 1 0,0-1 0,-2 1 0,-2 2 0,-1 0 0,0 1 0,1-1 0,-1 1 0,-8 9 0,-11 7 0,20-18 0,1 0 0,0 0 0,-1 0 0,1 0 0,-1-1 0,1 0 0,-1 0 0,0 0 0,1 0 0,-1-1 0,0 0 0,0 0 0,1 0 0,-1-1 0,0 1 0,1-1 0,-1 0 0,0 0 0,1-1 0,-1 0 0,-4-2 0,-7-5 0,0-1 0,1 0 0,0-1 0,-18-18 0,21 18 0,-2-1 0,1 2 0,-1 0 0,-16-9 0,11 12 0,-1 0 0,1 1 0,-1 0 0,-1 2 0,1 0 0,-35-1 0,-127 9 0,139-2 0,134 19 0,-79-19 0,26 2 0,-1 2 0,56 16 0,-61-14 0,1 0 0,53 3 0,-54-7 0,-1 0 0,0 2 0,34 11 0,-19-4 0,0-2 0,1-2 0,1-3 0,-1-1 0,57-1 0,-44-6 0,-40 1 0,1 0 0,0 1 0,0 2 0,21 3 0,-40-5 0,-1 1 0,0-1 0,0 0 0,0 0 0,1 1 0,-1-1 0,0 1 0,0-1 0,0 1 0,0-1 0,0 1 0,0 0 0,0 0 0,0-1 0,0 1 0,0 0 0,1 1 0,-2-1 0,0-1 0,0 1 0,0 0 0,0-1 0,0 1 0,0-1 0,0 1 0,0 0 0,0-1 0,0 1 0,0-1 0,0 1 0,0-1 0,-1 1 0,1 0 0,0-1 0,0 1 0,-1-1 0,1 1 0,0-1 0,-1 1 0,1-1 0,0 0 0,-2 2 0,-3 2 0,0 1 0,-1-1 0,0 0 0,-9 5 0,13-8 0,-29 16 0,-1-2 0,0-1 0,-1-1 0,0-2 0,0-1 0,-2-2 0,1-2 0,-1 0 0,0-3 0,-47 0 0,-24-1 0,-112 17 0,244-21 0,42 3 0,-15 1 0,-30-2 0,-30-1 0,-38 1 0,37 0 0,-307 0 0,650 0 0,-874 0 0,594 0 0,-44 0 0,-38 0 0,-37 2 0,28 0 0,-65-6 0,100 4 0,0 0 0,1-1 0,-1 1 0,1 0 0,-1 0 0,1 0 0,-1-1 0,0 1 0,1 0 0,-1-1 0,1 1 0,-1 0 0,1-1 0,0 1 0,-1 0 0,1-1 0,-1 1 0,1-1 0,0 1 0,-1-1 0,1 1 0,0-1 0,-1 1 0,1-1 0,0 0 0,0 1 0,0-1 0,-1 1 0,1-1 0,0 0 0,0 1 0,0-1 0,0 1 0,0-1 0,0-1 0,6-24 0,-4 17 0,2-11 0,-3 15 0,0-1 0,0 1 0,0-1 0,0 1 0,1 0 0,4-9 0,-6 15 0,0-1 0,0 0 0,0 1 0,0-1 0,0 0 0,0 1 0,0-1 0,0 0 0,1 1 0,-1-1 0,0 0 0,0 0 0,0 1 0,0-1 0,0 0 0,1 0 0,-1 1 0,0-1 0,0 0 0,1 0 0,-1 1 0,0-1 0,0 0 0,1 0 0,-1 0 0,0 1 0,0-1 0,1 0 0,-1 0 0,0 0 0,1 0 0,-1 0 0,0 0 0,1 0 0,-1 0 0,0 0 0,1 0 0,-1 0 0,0 0 0,1 0 0,-1 0 0,0 0 0,1 0 0,-1 0 0,0 0 0,0 0 0,1 0 0,-1-1 0,0 1 0,1 0 0,-1 0 0,0 0 0,0 0 0,1-1 0,-1 1 0,0 0 0,0 0 0,1-1 0,-1 1 0,0 0 0,0 0 0,0-1 0,0 1 0,0 0 0,1-1 0,-1 1 0,0 0 0,0-1 0,0 1 0,2 25 0,-5-18 0,0-1 0,0 0 0,-1 1 0,0-1 0,0-1 0,0 1 0,-1-1 0,-7 7 0,5-5 0,1 0 0,0 0 0,0 0 0,-8 15 0,10-12 0,1-1 0,0 1 0,-3 19 0,4-18 0,0 0 0,-1-1 0,-7 20 0,9-27 0,-1 0 0,1-1 0,-1 1 0,0-1 0,1 1 0,-1-1 0,0 1 0,-1-1 0,1 0 0,0 0 0,-1 0 0,1-1 0,-1 1 0,1 0 0,-1-1 0,0 0 0,0 1 0,-3 0 0,4-2 0,1 1 0,-1-1 0,1 0 0,0 0 0,-1 0 0,1 0 0,-1 0 0,1 0 0,0 0 0,-1-1 0,1 1 0,-1 0 0,1-1 0,0 1 0,-1-1 0,1 1 0,0-1 0,0 0 0,-1 0 0,1 1 0,0-1 0,0 0 0,0 0 0,0 0 0,0 0 0,0 0 0,0-1 0,1 1 0,-1 0 0,0 0 0,0 0 0,1-1 0,-1 1 0,1 0 0,-1-1 0,1 1 0,0 0 0,0-1 0,-1-1 0,-1-8 0,0 0 0,1 0 0,0-19 0,1 25 0,0-3 0,3-143 0,-3 148 0,1 0 0,0 0 0,0 0 0,0 0 0,0 0 0,0 0 0,0 0 0,1 1 0,-1-1 0,1 0 0,0 1 0,0 0 0,0-1 0,0 1 0,0 0 0,0 0 0,1 0 0,-1 0 0,1 0 0,-1 1 0,1-1 0,0 1 0,0-1 0,-1 1 0,1 0 0,0 0 0,0 1 0,0-1 0,0 1 0,0-1 0,0 1 0,1 0 0,3 0 0,-4 0 0,1 0 0,-1 0 0,1 1 0,-1-1 0,1 1 0,-1 0 0,1 0 0,-1 0 0,0 0 0,1 0 0,-1 1 0,0 0 0,0-1 0,0 1 0,0 0 0,0 1 0,-1-1 0,1 0 0,-1 1 0,1-1 0,-1 1 0,0 0 0,0 0 0,0 0 0,0 0 0,-1 0 0,1 0 0,-1 1 0,1 3 0,3 25 0,-5-28 0,0 0 0,1 0 0,-1 0 0,1 0 0,0 0 0,-1-1 0,2 1 0,-1 0 0,0 0 0,1-1 0,0 1 0,0-1 0,0 0 0,0 1 0,0-1 0,1 0 0,-1 0 0,1 0 0,0-1 0,0 1 0,0-1 0,5 4 0,-3-3 0,1 0 0,0-1 0,0 1 0,0-1 0,0 0 0,0 0 0,1-1 0,-1 0 0,1 0 0,-1-1 0,0 1 0,1-1 0,-1-1 0,8 0 0,-11 0 0,0 1 0,0-1 0,0 0 0,0 1 0,0-1 0,-1-1 0,1 1 0,0 0 0,-1-1 0,1 1 0,-1-1 0,1 0 0,-1 0 0,0 0 0,0 0 0,1 0 0,-2-1 0,1 1 0,0 0 0,0-1 0,-1 0 0,1 1 0,-1-1 0,0 0 0,0 0 0,0 0 0,0 1 0,-1-1 0,1 0 0,-1 0 0,1-6 0,-2 0 0,0-1 0,-1 1 0,0 0 0,0 0 0,-1 0 0,-6-15 0,-8-26 0,-11-119 0,26 154 0,0 0 0,1 0 0,1-1 0,0 1 0,1 0 0,1 0 0,0 0 0,1 0 0,0 0 0,1 1 0,1-1 0,1 1 0,10-20 0,1-1 0,24-39 0,-37 67 0,1 0 0,0 1 0,1 0 0,-1 0 0,1 0 0,0 0 0,14-8 0,-19 13 3,-1 1 0,1-1 0,0 1 0,0-1-1,0 1 1,0 0 0,-1-1 0,1 1 0,0 0 0,0 0-1,0 0 1,0 0 0,0 0 0,0 0 0,0 0 0,0 0-1,0 0 1,-1 0 0,1 0 0,0 0 0,0 1 0,0-1-1,0 0 1,0 1 0,0-1 0,-1 1 0,1-1 0,0 1-1,0-1 1,-1 1 0,1-1 0,0 1 0,-1 0 0,1 0 0,-1-1-1,1 1 1,-1 0 0,1 0 0,-1-1 0,1 1 0,-1 1-1,3 3-249,-1 0 0,-1 0-1,1 0 1,-1 0-1,2 7 1,0 8-6579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3T22:29:21.9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2205 171 24575,'-12'-1'0,"0"0"0,0-1 0,-19-5 0,-16-2 0,17 6 0,-1 2 0,1 1 0,0 2 0,-1 1 0,1 1 0,0 1 0,-43 15 0,-33 2 0,45-10 0,14-5 0,0-3 0,0-1 0,-74-6 0,21 1 0,-1092 2 0,1145-4 0,45 4 0,-1 0 0,1-1 0,0 1 0,0-1 0,0 0 0,0 1 0,0-1 0,0 0 0,1 0 0,-1 0 0,0 0 0,0-1 0,1 1 0,-1-1 0,1 1 0,-1-1 0,1 1 0,-1-1 0,0-2 0,2 4 0,0-1 0,-1 0 0,1 1 0,0-1 0,0 0 0,0 0 0,0 1 0,1-1 0,-1 0 0,0 1 0,0-1 0,0 0 0,0 1 0,1-1 0,-1 0 0,0 1 0,1-1 0,-1 0 0,1 1 0,-1-1 0,0 1 0,1-1 0,-1 1 0,1-1 0,0 1 0,-1-1 0,1 1 0,-1-1 0,1 1 0,0 0 0,-1-1 0,1 1 0,0 0 0,-1 0 0,1-1 0,0 1 0,-1 0 0,1 0 0,0 0 0,1 0 0,33-6 0,-35 6 0,185-2 0,-95 4 0,-70-1 0,0 2 0,34 7 0,-32-6 0,0 0 0,24 1 0,514-4 0,-272-3 0,109 2 0,-373 3 0,26 0 0,-48-3 0,-1 0 0,1 0 0,-1 0 0,1 0 0,-1 0 0,1-1 0,-1 1 0,1-1 0,-1 1 0,1-1 0,-1 1 0,0-1 0,1 0 0,-1 1 0,0-1 0,0 0 0,0 0 0,1 0 0,-1 0 0,0 0 0,0 0 0,0-1 0,-1 1 0,1 0 0,1-2 0,-2 2 0,0 1 0,0-1 0,0 1 0,0 0 0,0-1 0,0 1 0,-1-1 0,1 1 0,0 0 0,0-1 0,0 1 0,-1 0 0,1-1 0,0 1 0,0 0 0,-1-1 0,1 1 0,0 0 0,-1 0 0,1-1 0,0 1 0,-1 0 0,1 0 0,0-1 0,-1 1 0,1 0 0,-1 0 0,1 0 0,0 0 0,-1 0 0,1 0 0,-1 0 0,1 0 0,0 0 0,-1 0 0,-18-3 0,18 3 0,-27-1 0,1 1 0,-1 1 0,-53 11 0,31-5 0,-14-3 0,48-4 0,-1 1 0,0 0 0,-19 5 0,35-6 0,0 0 0,1 0 0,-1 0 0,0 0 0,1 1 0,-1-1 0,0 0 0,1 0 0,-1 0 0,1 1 0,-1-1 0,0 0 0,1 1 0,-1-1 0,1 0 0,-1 1 0,1-1 0,-1 1 0,1-1 0,-1 1 0,1-1 0,-1 1 0,1-1 0,-1 1 0,13 6 0,28-2 0,42-4 0,-62-2 0,0 1 0,0 0 0,1 2 0,-1 0 0,0 1 0,0 1 0,-1 1 0,31 11 0,-16-5 0,-28-10 0,-1 0 0,0 1 0,0-1 0,0 1 0,0 0 0,-1 1 0,7 2 0,-11-4 0,1-1 0,-1 1 0,1 0 0,-1-1 0,1 1 0,-1-1 0,0 1 0,1 0 0,-1-1 0,0 1 0,1 0 0,-1-1 0,0 1 0,0 0 0,0-1 0,1 1 0,-1 0 0,0-1 0,0 1 0,0 0 0,0 0 0,0-1 0,-1 1 0,1 0 0,0 0 0,0-1 0,0 1 0,-1 0 0,1-1 0,0 1 0,0 0 0,-1-1 0,1 1 0,-1-1 0,1 1 0,-1 0 0,1-1 0,-1 1 0,1-1 0,-1 1 0,1-1 0,-1 0 0,0 1 0,0-1 0,-35 26 0,25-20 0,-31 25 0,34-24 0,0 0 0,0-1 0,-1 0 0,0 0 0,0-1 0,0 0 0,0-1 0,-1 0 0,0-1 0,0 1 0,0-2 0,-20 4 0,17-6 0,-5 1 0,0 0 0,-23-4 0,35 3 0,1-1 0,-1 0 0,1-1 0,0 0 0,-1 1 0,1-2 0,0 1 0,0-1 0,0 1 0,0-1 0,-6-6 0,-4-2 0,1 1 0,-2 0 0,-16-8 0,16 10 0,0-2 0,-22-16 0,37 26 0,0-1 0,1 1 0,-1-1 0,0 1 0,0-1 0,1 0 0,-1 1 0,0-1 0,1 0 0,-1 0 0,1 1 0,-1-1 0,1 0 0,-1 0 0,1 0 0,0 0 0,-1 0 0,1 0 0,0 0 0,0 0 0,0 1 0,-1-3 0,2 2 0,-1 0 0,1 1 0,-1-1 0,1 0 0,-1 0 0,1 1 0,-1-1 0,1 0 0,0 1 0,-1-1 0,1 1 0,0-1 0,-1 1 0,1-1 0,0 1 0,0-1 0,0 1 0,-1 0 0,3-1 0,6-2 0,0 1 0,0 0 0,15 0 0,-16 1 0,56-8 0,-9 2 0,73-2 0,-107 10 0,-1-2 0,1 0 0,-1-1 0,1-1 0,39-12 0,-60 15 0,1 0 0,0 0 0,0 0 0,0-1 0,-1 1 0,1 0 0,0-1 0,-1 1 0,1 0 0,0-1 0,-1 1 0,1-1 0,0 1 0,-1-1 0,1 1 0,-1-1 0,1 1 0,-1-1 0,1 0 0,-1 1 0,1-1 0,-1 0 0,0 1 0,1-1 0,-1 0 0,0 1 0,0-1 0,1 0 0,-1 0 0,0 0 0,0 1 0,0-1 0,0 0 0,0 0 0,0 1 0,0-1 0,-1-1 0,3-12 0,-2 13 0,1 1 0,0-1 0,0 1 0,0 0 0,-1 0 0,1-1 0,0 1 0,0 0 0,0 0 0,0 0 0,0 0 0,0 0 0,-1 0 0,1 0 0,0 0 0,0 0 0,1 1 0,21-2 0,-17-2 0,0-1 0,0 1 0,-1-1 0,0 0 0,0-1 0,0 1 0,0-1 0,-1 0 0,1 0 0,-1 0 0,-1-1 0,1 0 0,4-9 0,-5 10 0,-1 0 0,1 0 0,-1-1 0,0 1 0,-1-1 0,1 1 0,-1-1 0,0 0 0,-1 0 0,1 1 0,-1-1 0,0 0 0,-1 0 0,1 1 0,-1-1 0,-2-6 0,2 13 0,1 0 0,-1-1 0,0 1 0,0 0 0,1 0 0,-1 0 0,0 0 0,1 0 0,-1 0 0,1 0 0,-1 0 0,1 0 0,-1 0 0,1 0 0,0 0 0,0 0 0,-1 1 0,1-1 0,0 0 0,0 0 0,0 1 0,0-1 0,0 0 0,0-1 0,-1 1 0,1-1 0,0 1 0,0-1 0,0 1 0,0 0 0,0-1 0,0 1 0,0-1 0,0 1 0,0 0 0,0-1 0,0 1 0,0 0 0,0-1 0,0 1 0,1-1 0,-1 1 0,0-1 0,0 1 0,1 0 0,-1-1 0,0 1 0,1-1 0,-1 0 0,1 1 0,-1-1 0,0 1 0,1-1 0,-1 1 0,1-1 0,-1 0 0,1 1 0,-1-1 0,1 0 0,0 0 0,-1 1 0,1-1 0,-1 0 0,1 0 0,0 0 0,-1 0 0,1 0 0,-1 0 0,1 0 0,0 0 0,-1 0 0,1 0 0,-1 0 0,1 0 0,0 0 0,-1 0 0,1-1 0,-1 1 0,1 0 0,-1 0 0,2-1 0,1-2 0,0 1 0,1-1 0,-1 0 0,0 0 0,-1 0 0,1 0 0,0-1 0,-1 1 0,0-1 0,0 0 0,0 1 0,0-1 0,-1 0 0,3-7 0,-5 13 4,1 0 0,-1 0-1,1 0 1,0 0 0,0 0 0,0 0-1,0 0 1,1 0 0,-1-1 0,0 1-1,1 0 1,-1 0 0,1 0 0,0 0-1,0 0 1,-1-1 0,1 1 0,0 0-1,1-1 1,-1 1 0,0-1 0,0 1-1,1-1 1,-1 0 0,0 1 0,1-1-1,0 0 1,-1 0 0,1 0 0,0 0-1,3 1 1,2 1-216,1-1 0,-1 0 0,1 0-1,0 0 1,0-1 0,13 0 0,-1-1-6614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817ED-8F7B-49C0-AE4C-FB5245DBB9EE}" type="datetimeFigureOut">
              <a:rPr lang="es-PE" smtClean="0"/>
              <a:t>4/04/2024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C554E-A047-410C-B1CD-599792780F7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239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C554E-A047-410C-B1CD-599792780F7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39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0F3B5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0F3B5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00F3B5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5304" y="1690306"/>
            <a:ext cx="6038850" cy="3044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00F3B5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9500" y="1533778"/>
            <a:ext cx="6314440" cy="194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99822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2"/>
          <p:cNvSpPr txBox="1">
            <a:spLocks noChangeArrowheads="1"/>
          </p:cNvSpPr>
          <p:nvPr/>
        </p:nvSpPr>
        <p:spPr bwMode="auto">
          <a:xfrm>
            <a:off x="990600" y="228600"/>
            <a:ext cx="496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s-ES" altLang="es-PE" sz="2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TIPOS </a:t>
            </a:r>
            <a:r>
              <a:rPr lang="es-ES" altLang="es-PE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MANTENIMIENTO</a:t>
            </a:r>
            <a:endParaRPr lang="es-PE" altLang="es-PE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90600"/>
            <a:ext cx="85344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2"/>
          <p:cNvSpPr txBox="1">
            <a:spLocks noChangeArrowheads="1"/>
          </p:cNvSpPr>
          <p:nvPr/>
        </p:nvSpPr>
        <p:spPr bwMode="auto">
          <a:xfrm>
            <a:off x="990600" y="228600"/>
            <a:ext cx="496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s-ES" altLang="es-PE" sz="2400" b="1" dirty="0">
                <a:solidFill>
                  <a:srgbClr val="FF0000"/>
                </a:solidFill>
              </a:rPr>
              <a:t>TIPOS DE MANTENIMIENTO</a:t>
            </a:r>
            <a:endParaRPr lang="es-PE" altLang="es-PE" sz="2400" b="1" dirty="0">
              <a:solidFill>
                <a:srgbClr val="FF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85875"/>
            <a:ext cx="64008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533400"/>
            <a:ext cx="3213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92D050"/>
                </a:solidFill>
                <a:cs typeface="Arial"/>
              </a:rPr>
              <a:t>Objetivos</a:t>
            </a:r>
            <a:r>
              <a:rPr sz="2000" b="1" spc="-40" dirty="0">
                <a:solidFill>
                  <a:srgbClr val="92D05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92D050"/>
                </a:solidFill>
                <a:cs typeface="Arial"/>
              </a:rPr>
              <a:t>del</a:t>
            </a:r>
            <a:r>
              <a:rPr sz="2000" b="1" spc="-35" dirty="0">
                <a:solidFill>
                  <a:srgbClr val="92D050"/>
                </a:solidFill>
                <a:cs typeface="Arial"/>
              </a:rPr>
              <a:t> </a:t>
            </a:r>
            <a:r>
              <a:rPr sz="2000" b="1" spc="-5" dirty="0">
                <a:solidFill>
                  <a:srgbClr val="92D050"/>
                </a:solidFill>
                <a:cs typeface="Arial"/>
              </a:rPr>
              <a:t>Mantenimiento:</a:t>
            </a:r>
            <a:endParaRPr sz="2000" dirty="0">
              <a:solidFill>
                <a:srgbClr val="92D050"/>
              </a:solidFill>
              <a:cs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9210675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/>
          <p:cNvSpPr txBox="1">
            <a:spLocks noChangeArrowheads="1"/>
          </p:cNvSpPr>
          <p:nvPr/>
        </p:nvSpPr>
        <p:spPr bwMode="auto">
          <a:xfrm>
            <a:off x="1042988" y="549275"/>
            <a:ext cx="8405812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/>
            <a:r>
              <a:rPr lang="es-ES" altLang="es-PE" sz="2400" dirty="0">
                <a:solidFill>
                  <a:srgbClr val="92D050"/>
                </a:solidFill>
                <a:latin typeface="Fira Sans Book"/>
              </a:rPr>
              <a:t>Los objetivos más relevantes del mantenimiento preventivo pueden ser: </a:t>
            </a:r>
          </a:p>
          <a:p>
            <a:pPr algn="just"/>
            <a:endParaRPr lang="es-ES" altLang="es-PE" dirty="0">
              <a:solidFill>
                <a:srgbClr val="000000"/>
              </a:solidFill>
              <a:latin typeface="Fira Sans Book"/>
            </a:endParaRPr>
          </a:p>
          <a:p>
            <a:pPr algn="just"/>
            <a:endParaRPr lang="es-ES" altLang="es-PE" dirty="0">
              <a:solidFill>
                <a:srgbClr val="000000"/>
              </a:solidFill>
              <a:latin typeface="Fira Sans Book"/>
            </a:endParaRPr>
          </a:p>
          <a:p>
            <a:pPr algn="just"/>
            <a:r>
              <a:rPr lang="es-ES" altLang="es-PE" sz="2000" i="1" dirty="0">
                <a:solidFill>
                  <a:srgbClr val="FF0000"/>
                </a:solidFill>
                <a:latin typeface="Fira Sans" pitchFamily="34" charset="0"/>
              </a:rPr>
              <a:t>Disponibilidad:</a:t>
            </a:r>
            <a:r>
              <a:rPr lang="es-ES" altLang="es-PE" sz="2000" i="1" dirty="0">
                <a:solidFill>
                  <a:srgbClr val="000000"/>
                </a:solidFill>
                <a:latin typeface="Fira Sans" pitchFamily="34" charset="0"/>
              </a:rPr>
              <a:t> </a:t>
            </a:r>
            <a:r>
              <a:rPr lang="es-ES" altLang="es-PE" sz="2000" dirty="0">
                <a:solidFill>
                  <a:srgbClr val="000000"/>
                </a:solidFill>
                <a:latin typeface="Fira Sans Book"/>
              </a:rPr>
              <a:t>puede definirse como la probabilidad de que una máquina sea capaz de trabajar cada vez que se le requiera. </a:t>
            </a:r>
          </a:p>
          <a:p>
            <a:pPr algn="just"/>
            <a:endParaRPr lang="es-ES" altLang="es-PE" sz="2000" i="1" dirty="0">
              <a:solidFill>
                <a:srgbClr val="000000"/>
              </a:solidFill>
              <a:latin typeface="Fira Sans" pitchFamily="34" charset="0"/>
            </a:endParaRPr>
          </a:p>
          <a:p>
            <a:pPr algn="just"/>
            <a:r>
              <a:rPr lang="es-ES" altLang="es-PE" sz="2000" i="1" dirty="0">
                <a:solidFill>
                  <a:srgbClr val="FF0000"/>
                </a:solidFill>
                <a:latin typeface="Fira Sans" pitchFamily="34" charset="0"/>
              </a:rPr>
              <a:t>Confiabilidad:</a:t>
            </a:r>
            <a:r>
              <a:rPr lang="es-ES" altLang="es-PE" sz="2000" i="1" dirty="0">
                <a:solidFill>
                  <a:srgbClr val="000000"/>
                </a:solidFill>
                <a:latin typeface="Fira Sans" pitchFamily="34" charset="0"/>
              </a:rPr>
              <a:t> </a:t>
            </a:r>
            <a:r>
              <a:rPr lang="es-ES" altLang="es-PE" sz="2000" dirty="0">
                <a:solidFill>
                  <a:srgbClr val="000000"/>
                </a:solidFill>
                <a:latin typeface="Fira Sans Book"/>
              </a:rPr>
              <a:t>es la probabilidad de que la máquina esté operando en todo el momento que necesite el usuario. </a:t>
            </a:r>
          </a:p>
          <a:p>
            <a:pPr algn="just"/>
            <a:endParaRPr lang="es-ES" altLang="es-PE" sz="2000" i="1" dirty="0">
              <a:solidFill>
                <a:srgbClr val="000000"/>
              </a:solidFill>
              <a:latin typeface="Fira Sans" pitchFamily="34" charset="0"/>
            </a:endParaRPr>
          </a:p>
          <a:p>
            <a:pPr algn="just"/>
            <a:r>
              <a:rPr lang="es-ES" altLang="es-PE" sz="2000" i="1" dirty="0">
                <a:solidFill>
                  <a:srgbClr val="FF0000"/>
                </a:solidFill>
                <a:latin typeface="Fira Sans" pitchFamily="34" charset="0"/>
              </a:rPr>
              <a:t>Incrementar:</a:t>
            </a:r>
            <a:r>
              <a:rPr lang="es-ES" altLang="es-PE" sz="2000" i="1" dirty="0">
                <a:solidFill>
                  <a:srgbClr val="000000"/>
                </a:solidFill>
                <a:latin typeface="Fira Sans" pitchFamily="34" charset="0"/>
              </a:rPr>
              <a:t> </a:t>
            </a:r>
            <a:r>
              <a:rPr lang="es-ES" altLang="es-PE" sz="2000" dirty="0">
                <a:solidFill>
                  <a:srgbClr val="000000"/>
                </a:solidFill>
                <a:latin typeface="Fira Sans Book"/>
              </a:rPr>
              <a:t>al máximo la disponibilidad y confiabilidad de las máquinas o equipos llevando a cabo un mantenimiento planeado. </a:t>
            </a:r>
          </a:p>
        </p:txBody>
      </p:sp>
    </p:spTree>
    <p:extLst>
      <p:ext uri="{BB962C8B-B14F-4D97-AF65-F5344CB8AC3E}">
        <p14:creationId xmlns:p14="http://schemas.microsoft.com/office/powerpoint/2010/main" val="21257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41450"/>
            <a:ext cx="8337550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3"/>
          <p:cNvSpPr txBox="1">
            <a:spLocks noChangeArrowheads="1"/>
          </p:cNvSpPr>
          <p:nvPr/>
        </p:nvSpPr>
        <p:spPr bwMode="auto">
          <a:xfrm>
            <a:off x="1908175" y="765175"/>
            <a:ext cx="4895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s-ES" altLang="es-PE" sz="2000" b="1">
                <a:solidFill>
                  <a:srgbClr val="0070C0"/>
                </a:solidFill>
              </a:rPr>
              <a:t>IMPLEMENTACIÓN DEL MP.</a:t>
            </a:r>
            <a:endParaRPr lang="es-PE" altLang="es-PE" sz="2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4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33474"/>
            <a:ext cx="8763000" cy="51149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33400" y="152400"/>
            <a:ext cx="8470652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65">
              <a:lnSpc>
                <a:spcPct val="150000"/>
              </a:lnSpc>
              <a:tabLst>
                <a:tab pos="299720" algn="l"/>
                <a:tab pos="300355" algn="l"/>
              </a:tabLst>
            </a:pPr>
            <a:r>
              <a:rPr lang="es-ES" sz="2800" b="1" spc="-15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4.Mantenimiento</a:t>
            </a:r>
            <a:r>
              <a:rPr lang="es-ES" sz="2800" b="1" spc="85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spc="3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reactivo</a:t>
            </a:r>
            <a:r>
              <a:rPr lang="es-ES" sz="2800" b="1" spc="8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spc="6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s-ES" sz="2800" b="1" spc="7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spc="-1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r>
              <a:rPr lang="es-ES" sz="2800" b="1" spc="8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b="1" spc="2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proactivo</a:t>
            </a:r>
          </a:p>
        </p:txBody>
      </p:sp>
    </p:spTree>
    <p:extLst>
      <p:ext uri="{BB962C8B-B14F-4D97-AF65-F5344CB8AC3E}">
        <p14:creationId xmlns:p14="http://schemas.microsoft.com/office/powerpoint/2010/main" val="26474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1143000"/>
            <a:ext cx="9483436" cy="56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74964" y="152400"/>
            <a:ext cx="426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u="sng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GESTION </a:t>
            </a:r>
            <a:r>
              <a:rPr lang="es-ES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ACTIVOS</a:t>
            </a:r>
            <a:endParaRPr lang="es-PE" sz="2400" b="1" u="sng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9600" y="766465"/>
            <a:ext cx="10515600" cy="5172251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1600" b="1" i="0" u="heavy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kern="0" dirty="0" smtClean="0">
                <a:solidFill>
                  <a:srgbClr val="92D050"/>
                </a:solidFill>
                <a:latin typeface="+mn-lt"/>
              </a:rPr>
              <a:t>¿Qué es la gestión de activos?</a:t>
            </a:r>
          </a:p>
          <a:p>
            <a:pPr algn="just">
              <a:lnSpc>
                <a:spcPct val="150000"/>
              </a:lnSpc>
            </a:pPr>
            <a:r>
              <a:rPr lang="es-ES" sz="2000" b="0" u="none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En general, la gestión de activos consiste en las actividades y prácticas para realizar un seguimiento del trabajo de los activos de una empresa y el uso eficaz de esos activos para obtener valor. Los sistemas de gestión de activos deben alinearse estratégicamente con el plan de negocios para que todos los procesos de activos ayuden a construir empresas exitosas.</a:t>
            </a:r>
          </a:p>
          <a:p>
            <a:pPr algn="just">
              <a:lnSpc>
                <a:spcPct val="150000"/>
              </a:lnSpc>
            </a:pPr>
            <a:r>
              <a:rPr lang="es-ES" sz="2000" b="0" u="none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Cuando se implementan procesos estratégicos de gestión de activos, las empresas pueden ver beneficios como que todos los equipos funcionan según lo previsto, menores costos operativos y un mayor retorno de la inversión en sus activos.</a:t>
            </a:r>
          </a:p>
          <a:p>
            <a:endParaRPr lang="es-PE" kern="0" dirty="0"/>
          </a:p>
        </p:txBody>
      </p:sp>
    </p:spTree>
    <p:extLst>
      <p:ext uri="{BB962C8B-B14F-4D97-AF65-F5344CB8AC3E}">
        <p14:creationId xmlns:p14="http://schemas.microsoft.com/office/powerpoint/2010/main" val="20465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/>
          <p:cNvSpPr txBox="1">
            <a:spLocks/>
          </p:cNvSpPr>
          <p:nvPr/>
        </p:nvSpPr>
        <p:spPr>
          <a:xfrm>
            <a:off x="685800" y="685800"/>
            <a:ext cx="10515600" cy="5172251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1600" b="1" i="0" u="heavy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kern="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¿Qué es la gestión de activos?</a:t>
            </a:r>
          </a:p>
          <a:p>
            <a:pPr algn="just">
              <a:lnSpc>
                <a:spcPct val="150000"/>
              </a:lnSpc>
            </a:pPr>
            <a:r>
              <a:rPr lang="es-ES" sz="2000" b="0" u="none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En general, la gestión de activos consiste en las actividades y prácticas para realizar un seguimiento del trabajo de los activos de una empresa y el uso eficaz de esos activos para obtener valor. Los sistemas de gestión de activos deben alinearse estratégicamente con el plan de negocios para que todos los procesos de activos ayuden a construir empresas exitosas.</a:t>
            </a:r>
          </a:p>
          <a:p>
            <a:pPr algn="just">
              <a:lnSpc>
                <a:spcPct val="150000"/>
              </a:lnSpc>
            </a:pPr>
            <a:r>
              <a:rPr lang="es-ES" sz="2000" b="0" u="none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Cuando se implementan procesos estratégicos de gestión de activos, las empresas pueden ver beneficios como que todos los equipos funcionan según lo previsto, menores costos operativos y un mayor retorno de la inversión en sus activos.</a:t>
            </a:r>
          </a:p>
          <a:p>
            <a:endParaRPr lang="es-PE" kern="0" dirty="0"/>
          </a:p>
        </p:txBody>
      </p:sp>
    </p:spTree>
    <p:extLst>
      <p:ext uri="{BB962C8B-B14F-4D97-AF65-F5344CB8AC3E}">
        <p14:creationId xmlns:p14="http://schemas.microsoft.com/office/powerpoint/2010/main" val="13783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5304" y="1690306"/>
            <a:ext cx="6038850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90850">
              <a:lnSpc>
                <a:spcPct val="100000"/>
              </a:lnSpc>
              <a:spcBef>
                <a:spcPts val="100"/>
              </a:spcBef>
            </a:pPr>
            <a:r>
              <a:rPr sz="5400" spc="5" dirty="0"/>
              <a:t>Planner  </a:t>
            </a:r>
            <a:r>
              <a:rPr sz="5400" spc="270" dirty="0"/>
              <a:t>de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5400" spc="-50" dirty="0"/>
              <a:t>Mantenimiento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5304" y="1404620"/>
            <a:ext cx="264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CURSO</a:t>
            </a:r>
            <a:r>
              <a:rPr sz="1800" b="1" u="sng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b="1" u="sng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DE</a:t>
            </a:r>
            <a:r>
              <a:rPr sz="1800" b="1" u="sng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b="1" u="sng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FORMACIÓN</a:t>
            </a:r>
            <a:endParaRPr sz="1800" b="1" u="sng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/>
          <p:cNvSpPr txBox="1">
            <a:spLocks/>
          </p:cNvSpPr>
          <p:nvPr/>
        </p:nvSpPr>
        <p:spPr>
          <a:xfrm>
            <a:off x="838200" y="561703"/>
            <a:ext cx="9220200" cy="56152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1600" b="1" i="0" u="heavy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kern="0" dirty="0" smtClean="0">
                <a:solidFill>
                  <a:srgbClr val="92D050"/>
                </a:solidFill>
                <a:latin typeface="+mn-lt"/>
              </a:rPr>
              <a:t>En qué se diferencian el mantenimiento y los activos</a:t>
            </a:r>
          </a:p>
          <a:p>
            <a:pPr algn="just">
              <a:lnSpc>
                <a:spcPct val="150000"/>
              </a:lnSpc>
            </a:pPr>
            <a:r>
              <a:rPr lang="es-ES" b="0" u="none" kern="0" dirty="0" smtClean="0"/>
              <a:t>Si bien la gestión de mantenimiento y la gestión de activos son técnicamente diferentes, todavía están interrelacionadas y fluyen bien juntas. La gestión de mantenimiento ayuda a guiar el rendimiento físico de los equipos y las actividades de mantenimiento de manera eficiente, mientras que la gestión de activos ayuda a analizar todos los datos para el trabajo necesario para realizar en los propios activos.</a:t>
            </a:r>
          </a:p>
          <a:p>
            <a:pPr algn="just">
              <a:lnSpc>
                <a:spcPct val="150000"/>
              </a:lnSpc>
            </a:pPr>
            <a:r>
              <a:rPr lang="es-ES" b="0" u="none" kern="0" dirty="0" smtClean="0"/>
              <a:t>La gestión de activos ayuda a identificar y priorizar el trabajo necesario para activos específicos no solo para el ROI del activo, sino también para analizar y coordinar estratégicamente con el trabajo en otras oportunidades.</a:t>
            </a:r>
          </a:p>
          <a:p>
            <a:endParaRPr lang="es-PE" kern="0" dirty="0"/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85800" y="4001294"/>
            <a:ext cx="9448800" cy="4351338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1600" b="1" i="0" u="heavy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u="sng" kern="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conclusión</a:t>
            </a:r>
          </a:p>
          <a:p>
            <a:pPr algn="just">
              <a:lnSpc>
                <a:spcPct val="150000"/>
              </a:lnSpc>
            </a:pPr>
            <a:r>
              <a:rPr lang="es-ES" b="0" u="none" kern="0" dirty="0" smtClean="0"/>
              <a:t>Tanto la gestión de mantenimiento como la gestión de activos son necesarias y valiosas para todas las organizaciones en industrias como la hotelería y la recreación, la fabricación, la atención médica, la educación, los bienes raíces, el gobierno y más. Ambas prácticas pueden ayudar a los gerentes de mantenimiento a tomar decisiones mejores y más informadas en las prácticas comerciales del día a día.</a:t>
            </a:r>
          </a:p>
          <a:p>
            <a:endParaRPr lang="es-PE" kern="0" dirty="0"/>
          </a:p>
        </p:txBody>
      </p:sp>
    </p:spTree>
    <p:extLst>
      <p:ext uri="{BB962C8B-B14F-4D97-AF65-F5344CB8AC3E}">
        <p14:creationId xmlns:p14="http://schemas.microsoft.com/office/powerpoint/2010/main" val="31265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85800"/>
            <a:ext cx="5374569" cy="45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6324600" cy="5105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219200"/>
            <a:ext cx="4714875" cy="3924300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6400800" y="5562600"/>
            <a:ext cx="1981200" cy="6096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C00000"/>
                </a:solidFill>
              </a:rPr>
              <a:t>Falla del Activo o Taza de falla</a:t>
            </a:r>
            <a:endParaRPr lang="es-PE" sz="1400" b="1" dirty="0">
              <a:solidFill>
                <a:srgbClr val="C00000"/>
              </a:solidFill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7543800" y="2971800"/>
            <a:ext cx="838200" cy="2590800"/>
          </a:xfrm>
          <a:prstGeom prst="straightConnector1">
            <a:avLst/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 flipV="1">
            <a:off x="8769927" y="2857500"/>
            <a:ext cx="374073" cy="27051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8839200" y="5562600"/>
            <a:ext cx="1981200" cy="6096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 smtClean="0">
                <a:solidFill>
                  <a:srgbClr val="C00000"/>
                </a:solidFill>
              </a:rPr>
              <a:t>Mantto</a:t>
            </a:r>
            <a:r>
              <a:rPr lang="es-ES" sz="1400" b="1" dirty="0" smtClean="0">
                <a:solidFill>
                  <a:srgbClr val="C00000"/>
                </a:solidFill>
              </a:rPr>
              <a:t> Interviene y restaura  su capacidad del activo</a:t>
            </a:r>
            <a:endParaRPr lang="es-PE" sz="1400" b="1" dirty="0">
              <a:solidFill>
                <a:srgbClr val="C0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0787929" y="3962400"/>
            <a:ext cx="1237384" cy="60960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00B050"/>
                </a:solidFill>
              </a:rPr>
              <a:t>El activo fallo, </a:t>
            </a:r>
            <a:r>
              <a:rPr lang="es-ES" sz="1400" b="1" dirty="0" err="1" smtClean="0">
                <a:solidFill>
                  <a:srgbClr val="00B050"/>
                </a:solidFill>
              </a:rPr>
              <a:t>Mantto</a:t>
            </a:r>
            <a:r>
              <a:rPr lang="es-ES" sz="1400" b="1" dirty="0" smtClean="0">
                <a:solidFill>
                  <a:srgbClr val="00B050"/>
                </a:solidFill>
              </a:rPr>
              <a:t> Restaura</a:t>
            </a:r>
            <a:endParaRPr lang="es-PE" sz="1400" b="1" dirty="0">
              <a:solidFill>
                <a:srgbClr val="00B050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188652" y="3200400"/>
            <a:ext cx="1701512" cy="100965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00B050"/>
                </a:solidFill>
              </a:rPr>
              <a:t>El activo tiene una falla parcial, pero aun esta funciona </a:t>
            </a:r>
            <a:endParaRPr lang="es-PE" sz="1400" b="1" dirty="0">
              <a:solidFill>
                <a:srgbClr val="00B050"/>
              </a:solidFill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7924800" y="3429000"/>
            <a:ext cx="1219200" cy="304800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 flipV="1">
            <a:off x="9982200" y="3733800"/>
            <a:ext cx="1327439" cy="228600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02044"/>
            <a:ext cx="4038600" cy="33461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03072"/>
            <a:ext cx="4800600" cy="36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5901"/>
            <a:ext cx="4686300" cy="39433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828800" y="609600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u="sng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la Función del Activo supera la Capacidad</a:t>
            </a:r>
            <a:endParaRPr lang="es-PE" sz="2400" b="1" u="sng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638800" y="1676400"/>
            <a:ext cx="6019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muy importante en una falla , no solo ir a la falla física del activo según el ACR, es muy importante también </a:t>
            </a:r>
            <a:r>
              <a:rPr lang="es-ES" sz="2400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análisis de la fallas sistémica</a:t>
            </a:r>
            <a:r>
              <a:rPr lang="es-ES" sz="240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es el origen ultimo de la condición gerencial que nos lleva a una determinada condición de no obtener el diseño que se requiere para cumplir la función del activo en la operación.</a:t>
            </a:r>
          </a:p>
          <a:p>
            <a:r>
              <a:rPr lang="es-ES" sz="2400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eso es muy importante corregir las fallas sistémicas, por que si no esto siempre se va a repetir y el activo va a estar en constantes fallas.</a:t>
            </a:r>
            <a:endParaRPr lang="es-PE" sz="24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7" t="41481" r="11980" b="25928"/>
          <a:stretch>
            <a:fillRect/>
          </a:stretch>
        </p:blipFill>
        <p:spPr bwMode="auto">
          <a:xfrm>
            <a:off x="238125" y="1025525"/>
            <a:ext cx="36195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348163" y="1312863"/>
            <a:ext cx="5330825" cy="66833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defTabSz="914173" eaLnBrk="1" fontAlgn="auto" hangingPunct="1">
              <a:spcAft>
                <a:spcPts val="0"/>
              </a:spcAft>
              <a:defRPr/>
            </a:pPr>
            <a:r>
              <a:rPr lang="es-PE" sz="40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Ciclo de vida de un activo</a:t>
            </a:r>
          </a:p>
        </p:txBody>
      </p:sp>
      <p:pic>
        <p:nvPicPr>
          <p:cNvPr id="6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69826" r="3143" b="7288"/>
          <a:stretch>
            <a:fillRect/>
          </a:stretch>
        </p:blipFill>
        <p:spPr bwMode="auto">
          <a:xfrm>
            <a:off x="66675" y="4456113"/>
            <a:ext cx="11887200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 bwMode="auto">
          <a:xfrm>
            <a:off x="323850" y="95250"/>
            <a:ext cx="105156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8" rIns="91420" bIns="45718" anchor="ctr"/>
          <a:lstStyle>
            <a:lvl1pPr defTabSz="9128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" pitchFamily="34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Calibri" panose="020F0502020204030204" pitchFamily="34" charset="0"/>
              <a:buChar char="̶"/>
              <a:defRPr sz="2300">
                <a:solidFill>
                  <a:schemeClr val="tx1"/>
                </a:solidFill>
                <a:latin typeface="Teva Sans Light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s-PE" altLang="en-US" sz="3200" dirty="0">
                <a:solidFill>
                  <a:schemeClr val="tx2"/>
                </a:solidFill>
              </a:rPr>
              <a:t>Ciclo de vida del activo</a:t>
            </a:r>
          </a:p>
        </p:txBody>
      </p:sp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4348163" y="2408238"/>
            <a:ext cx="73771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ES" altLang="en-US"/>
              <a:t>Serie de etapas identificables a través de las cuales un equipo pasa, desde su concepción hasta el desecho.</a:t>
            </a:r>
          </a:p>
          <a:p>
            <a:pPr eaLnBrk="1" hangingPunct="1">
              <a:lnSpc>
                <a:spcPct val="150000"/>
              </a:lnSpc>
            </a:pPr>
            <a:r>
              <a:rPr lang="es-ES" altLang="en-US"/>
              <a:t>						ISO 14224:2016</a:t>
            </a:r>
            <a:endParaRPr lang="es-PE" altLang="en-US"/>
          </a:p>
        </p:txBody>
      </p:sp>
    </p:spTree>
    <p:extLst>
      <p:ext uri="{BB962C8B-B14F-4D97-AF65-F5344CB8AC3E}">
        <p14:creationId xmlns:p14="http://schemas.microsoft.com/office/powerpoint/2010/main" val="16907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9420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10134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0515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0"/>
            <a:ext cx="932973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8200"/>
            <a:ext cx="889635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33400"/>
            <a:ext cx="9222377" cy="62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3400"/>
          </a:xfrm>
        </p:spPr>
        <p:txBody>
          <a:bodyPr>
            <a:normAutofit fontScale="90000"/>
          </a:bodyPr>
          <a:lstStyle/>
          <a:p>
            <a:pPr marL="12065">
              <a:lnSpc>
                <a:spcPct val="150000"/>
              </a:lnSpc>
              <a:spcBef>
                <a:spcPts val="40"/>
              </a:spcBef>
              <a:tabLst>
                <a:tab pos="299720" algn="l"/>
                <a:tab pos="300355" algn="l"/>
              </a:tabLst>
            </a:pPr>
            <a:r>
              <a:rPr lang="es-ES" sz="3200" b="1" spc="5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Modelo</a:t>
            </a:r>
            <a:r>
              <a:rPr lang="es-ES" sz="3200" b="1" spc="95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b="1" spc="6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es-ES" sz="3200" b="1" spc="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b="1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</a:t>
            </a:r>
            <a:r>
              <a:rPr lang="es-ES" sz="3200" b="1" spc="8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b="1" spc="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lang="es-ES" sz="3200" b="1" spc="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b="1" spc="-15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endParaRPr lang="es-ES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6C94F4-5D6C-EADD-276A-E90BD9F6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52" y="1143000"/>
            <a:ext cx="85534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4EE5DE-5110-CCB5-9217-6F87A799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10253044" cy="44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723F6D4-0251-9872-A243-7D274BD1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1" y="1095375"/>
            <a:ext cx="10367978" cy="4461565"/>
          </a:xfrm>
          <a:prstGeom prst="rect">
            <a:avLst/>
          </a:prstGeom>
        </p:spPr>
      </p:pic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id="{F1C2D2D0-0AC7-2EA0-DC5D-902AA16CBA48}"/>
              </a:ext>
            </a:extLst>
          </p:cNvPr>
          <p:cNvSpPr/>
          <p:nvPr/>
        </p:nvSpPr>
        <p:spPr>
          <a:xfrm>
            <a:off x="9508827" y="1025325"/>
            <a:ext cx="1847361" cy="55146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743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A8CC3393-807B-694F-6972-DCDF1BA3B7F3}"/>
              </a:ext>
            </a:extLst>
          </p:cNvPr>
          <p:cNvSpPr txBox="1">
            <a:spLocks/>
          </p:cNvSpPr>
          <p:nvPr/>
        </p:nvSpPr>
        <p:spPr>
          <a:xfrm>
            <a:off x="325100" y="0"/>
            <a:ext cx="9531047" cy="505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DEL </a:t>
            </a: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PE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1B9F0E-E53A-E973-EFD9-F08DF248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" y="505549"/>
            <a:ext cx="9976722" cy="63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594FAC6-6BC2-3A8C-DD2B-20FFE4BF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20" y="1276350"/>
            <a:ext cx="9156510" cy="4103586"/>
          </a:xfrm>
          <a:prstGeom prst="rect">
            <a:avLst/>
          </a:prstGeom>
        </p:spPr>
      </p:pic>
      <p:sp>
        <p:nvSpPr>
          <p:cNvPr id="7" name="Rectángulo redondeado 8">
            <a:extLst>
              <a:ext uri="{FF2B5EF4-FFF2-40B4-BE49-F238E27FC236}">
                <a16:creationId xmlns:a16="http://schemas.microsoft.com/office/drawing/2014/main" id="{19620935-3CBD-C586-E44D-BDE99675C6F4}"/>
              </a:ext>
            </a:extLst>
          </p:cNvPr>
          <p:cNvSpPr/>
          <p:nvPr/>
        </p:nvSpPr>
        <p:spPr>
          <a:xfrm>
            <a:off x="8361209" y="1126793"/>
            <a:ext cx="1324721" cy="2991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879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E78582-5DC2-C6FB-7399-288881D6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7" y="952500"/>
            <a:ext cx="10338368" cy="508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131302A-45B8-7207-A637-AE47DDFFF67F}"/>
                  </a:ext>
                </a:extLst>
              </p14:cNvPr>
              <p14:cNvContentPartPr/>
              <p14:nvPr/>
            </p14:nvContentPartPr>
            <p14:xfrm>
              <a:off x="9094860" y="894300"/>
              <a:ext cx="1361880" cy="3225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131302A-45B8-7207-A637-AE47DDFFF6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8740" y="888180"/>
                <a:ext cx="1374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42AF8F-8E5B-D5AE-3CA8-036945969217}"/>
                  </a:ext>
                </a:extLst>
              </p14:cNvPr>
              <p14:cNvContentPartPr/>
              <p14:nvPr/>
            </p14:nvContentPartPr>
            <p14:xfrm>
              <a:off x="9112140" y="1081140"/>
              <a:ext cx="793800" cy="15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42AF8F-8E5B-D5AE-3CA8-036945969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6020" y="1075020"/>
                <a:ext cx="806040" cy="171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ángulo redondeado 8">
            <a:extLst>
              <a:ext uri="{FF2B5EF4-FFF2-40B4-BE49-F238E27FC236}">
                <a16:creationId xmlns:a16="http://schemas.microsoft.com/office/drawing/2014/main" id="{40D83C64-E3F6-C9A7-8412-D18D98463E5C}"/>
              </a:ext>
            </a:extLst>
          </p:cNvPr>
          <p:cNvSpPr/>
          <p:nvPr/>
        </p:nvSpPr>
        <p:spPr>
          <a:xfrm>
            <a:off x="9081005" y="769073"/>
            <a:ext cx="1532456" cy="4922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00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9EC172-BC33-3F2A-2619-61DA8F1B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10696083" cy="5012374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9372600" y="1371600"/>
            <a:ext cx="1628283" cy="62642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5779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BB0C88-CC3D-CE84-AE69-8DBA09F4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9261231" cy="60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B1BFC8-E2DD-D621-EA45-0691BB68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9" y="1125594"/>
            <a:ext cx="10327611" cy="4606811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9282249" y="1125594"/>
            <a:ext cx="1450311" cy="4683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14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917" y="820673"/>
            <a:ext cx="508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sng" spc="-40" dirty="0"/>
              <a:t>Temario</a:t>
            </a:r>
            <a:r>
              <a:rPr sz="3600" u="sng" spc="160" dirty="0"/>
              <a:t> </a:t>
            </a:r>
            <a:r>
              <a:rPr sz="3600" u="sng" spc="30" dirty="0"/>
              <a:t>del</a:t>
            </a:r>
            <a:r>
              <a:rPr sz="3600" u="sng" spc="160" dirty="0"/>
              <a:t> </a:t>
            </a:r>
            <a:r>
              <a:rPr sz="3600" u="sng" spc="-25" dirty="0"/>
              <a:t>Programa</a:t>
            </a:r>
            <a:r>
              <a:rPr sz="3600" spc="-25" dirty="0"/>
              <a:t>: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928052" y="1613217"/>
            <a:ext cx="1071880" cy="2886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Módulo</a:t>
            </a:r>
            <a:r>
              <a:rPr sz="1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484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  <a:spcBef>
                <a:spcPts val="5"/>
              </a:spcBef>
            </a:pP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Módulo</a:t>
            </a:r>
            <a:r>
              <a:rPr sz="18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Módulo</a:t>
            </a:r>
            <a:r>
              <a:rPr sz="18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Módulo</a:t>
            </a:r>
            <a:r>
              <a:rPr sz="18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Módulo</a:t>
            </a:r>
            <a:r>
              <a:rPr sz="18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15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Módulo</a:t>
            </a:r>
            <a:r>
              <a:rPr sz="18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lang="es-ES" sz="1800" spc="-45" dirty="0" smtClean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lang="es-ES" spc="-4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Módulo 7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7170" y="1613217"/>
            <a:ext cx="367030" cy="2886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  <a:spcBef>
                <a:spcPts val="5"/>
              </a:spcBef>
            </a:pPr>
            <a:r>
              <a:rPr sz="18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sz="1800" spc="-2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lang="es-ES" sz="1800" spc="-210" dirty="0" smtClean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50000"/>
              </a:lnSpc>
            </a:pPr>
            <a:r>
              <a:rPr lang="es-ES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0" y="1613217"/>
            <a:ext cx="7619999" cy="2921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s-ES" sz="1800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Estrategias de Optimización y Tendencias del mantenimiento</a:t>
            </a:r>
            <a:r>
              <a:rPr sz="1800" spc="-55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s-ES" sz="1800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Planificación y Programación de Mantenimiento I</a:t>
            </a:r>
            <a:endParaRPr sz="1800" dirty="0">
              <a:latin typeface="Lucida Sans Unicode"/>
              <a:cs typeface="Lucida Sans Unicode"/>
            </a:endParaRPr>
          </a:p>
          <a:p>
            <a:pPr marL="12700" marR="1914525">
              <a:lnSpc>
                <a:spcPct val="150000"/>
              </a:lnSpc>
              <a:spcBef>
                <a:spcPts val="5"/>
              </a:spcBef>
            </a:pPr>
            <a:r>
              <a:rPr lang="es-ES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Planificación y Programación de </a:t>
            </a:r>
            <a:r>
              <a:rPr lang="es-ES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Mantenimiento II</a:t>
            </a:r>
          </a:p>
          <a:p>
            <a:pPr marL="12700" marR="1914525">
              <a:lnSpc>
                <a:spcPct val="150000"/>
              </a:lnSpc>
              <a:spcBef>
                <a:spcPts val="5"/>
              </a:spcBef>
            </a:pPr>
            <a:r>
              <a:rPr lang="es-ES" sz="1800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Gestión del Stock de Repuestos</a:t>
            </a:r>
          </a:p>
          <a:p>
            <a:pPr marL="12700" marR="1914525">
              <a:lnSpc>
                <a:spcPct val="150000"/>
              </a:lnSpc>
              <a:spcBef>
                <a:spcPts val="5"/>
              </a:spcBef>
            </a:pPr>
            <a:r>
              <a:rPr lang="es-ES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Gestión de Paradas de Planta</a:t>
            </a:r>
          </a:p>
          <a:p>
            <a:pPr marL="12700" marR="1914525">
              <a:lnSpc>
                <a:spcPct val="150000"/>
              </a:lnSpc>
              <a:spcBef>
                <a:spcPts val="5"/>
              </a:spcBef>
            </a:pPr>
            <a:r>
              <a:rPr lang="es-ES" sz="1800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Costos y Presupuestos</a:t>
            </a:r>
          </a:p>
          <a:p>
            <a:pPr marL="12700" marR="1914525">
              <a:lnSpc>
                <a:spcPct val="150000"/>
              </a:lnSpc>
              <a:spcBef>
                <a:spcPts val="5"/>
              </a:spcBef>
            </a:pPr>
            <a:r>
              <a:rPr lang="es-ES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Control y Gestión de Indicadores </a:t>
            </a:r>
            <a:r>
              <a:rPr lang="es-ES" spc="-1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de Mantenimiento</a:t>
            </a:r>
            <a:endParaRPr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10B159-204B-BBB9-61ED-4BA4923C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0" y="1750215"/>
            <a:ext cx="10153650" cy="3748040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D72598FE-2F0D-9DC1-F1A3-04B034B8ECFE}"/>
              </a:ext>
            </a:extLst>
          </p:cNvPr>
          <p:cNvSpPr txBox="1">
            <a:spLocks/>
          </p:cNvSpPr>
          <p:nvPr/>
        </p:nvSpPr>
        <p:spPr>
          <a:xfrm>
            <a:off x="692330" y="603067"/>
            <a:ext cx="9531047" cy="7566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0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INTEGRACION ENTRE PLANIFICADOR, PROGRAMADOR </a:t>
            </a:r>
          </a:p>
          <a:p>
            <a:pPr algn="ctr"/>
            <a:r>
              <a:rPr lang="es-ES" sz="2000" b="1" u="sng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SUPERVISOR</a:t>
            </a:r>
            <a:endParaRPr lang="es-PE" sz="2000" b="1" u="sng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5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739" y="1796482"/>
            <a:ext cx="24447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Módulo</a:t>
            </a:r>
            <a:r>
              <a:rPr sz="4400" spc="135" dirty="0"/>
              <a:t> </a:t>
            </a:r>
            <a:r>
              <a:rPr sz="4400" spc="-1185" dirty="0"/>
              <a:t>1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173739" y="2871989"/>
            <a:ext cx="9120188" cy="3767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800" b="1" spc="-10" dirty="0" smtClean="0">
                <a:solidFill>
                  <a:srgbClr val="FFFFFF"/>
                </a:solidFill>
                <a:cs typeface="Lucida Sans Unicode"/>
              </a:rPr>
              <a:t>Estrategias de Optimización y Tendencias del mantenimiento</a:t>
            </a:r>
            <a:endParaRPr sz="1800" b="1" dirty="0" smtClean="0">
              <a:latin typeface="Lucida Sans Unicode"/>
              <a:cs typeface="Lucida Sans Unicode"/>
            </a:endParaRPr>
          </a:p>
          <a:p>
            <a:pPr marL="299720" indent="-287655">
              <a:lnSpc>
                <a:spcPct val="150000"/>
              </a:lnSpc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lang="es-ES" sz="2400" spc="-25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del </a:t>
            </a:r>
            <a:r>
              <a:rPr lang="es-ES" sz="2400" spc="-25" dirty="0" err="1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Planner</a:t>
            </a:r>
            <a:r>
              <a:rPr lang="es-ES" sz="2400" spc="-25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Mantenimiento</a:t>
            </a:r>
          </a:p>
          <a:p>
            <a:pPr marL="299720" indent="-287655">
              <a:lnSpc>
                <a:spcPct val="150000"/>
              </a:lnSpc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lang="es-ES" sz="2400" spc="-25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Conceptos Básicos</a:t>
            </a:r>
            <a:endParaRPr lang="es-ES" sz="2400" spc="30" dirty="0" smtClea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720" indent="-287655">
              <a:lnSpc>
                <a:spcPct val="150000"/>
              </a:lnSpc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lang="es-ES" sz="2400" spc="-2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Tipos</a:t>
            </a:r>
            <a:r>
              <a:rPr lang="es-ES" sz="2400" spc="9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spc="6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es-ES" sz="2400" spc="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spc="-1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r>
              <a:rPr lang="es-ES" sz="2400" spc="9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400" spc="95" dirty="0" smtClea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720" indent="-287655">
              <a:lnSpc>
                <a:spcPct val="150000"/>
              </a:lnSpc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sz="2400" spc="-15" dirty="0" err="1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r>
              <a:rPr sz="2400" spc="85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reactivo</a:t>
            </a:r>
            <a:r>
              <a:rPr sz="2400" spc="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sz="2400" spc="7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5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r>
              <a:rPr sz="2400" spc="8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" dirty="0" err="1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proactivo</a:t>
            </a:r>
            <a:endParaRPr lang="es-ES" sz="2400" spc="20" dirty="0" smtClea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720" indent="-287655">
              <a:lnSpc>
                <a:spcPct val="150000"/>
              </a:lnSpc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lang="es-ES" sz="2400" spc="3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 de Activos y Ciclo de Vida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720" indent="-287655">
              <a:lnSpc>
                <a:spcPct val="150000"/>
              </a:lnSpc>
              <a:spcBef>
                <a:spcPts val="40"/>
              </a:spcBef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sz="2400" spc="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sz="2400" spc="9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sz="2400" spc="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</a:t>
            </a:r>
            <a:r>
              <a:rPr sz="2400" spc="8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sz="2400" spc="1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6472" y="939165"/>
            <a:ext cx="686212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u="heavy" spc="-10" dirty="0" smtClean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Verdana"/>
                <a:cs typeface="Verdana"/>
              </a:rPr>
              <a:t>1</a:t>
            </a:r>
            <a:r>
              <a:rPr sz="2050" u="heavy" spc="-10" dirty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Verdana"/>
                <a:cs typeface="Verdana"/>
              </a:rPr>
              <a:t>.</a:t>
            </a:r>
            <a:r>
              <a:rPr sz="2050" u="heavy" spc="-35" dirty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Verdana"/>
                <a:cs typeface="Verdana"/>
              </a:rPr>
              <a:t> </a:t>
            </a:r>
            <a:r>
              <a:rPr lang="es-ES" sz="2400" b="1" u="heavy" spc="-10" dirty="0" smtClean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Perfil del </a:t>
            </a:r>
            <a:r>
              <a:rPr lang="es-ES" sz="2400" b="1" u="heavy" spc="-10" dirty="0" err="1" smtClean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Planner</a:t>
            </a:r>
            <a:r>
              <a:rPr lang="es-ES" sz="2400" b="1" u="heavy" spc="-10" dirty="0" smtClean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de Mantenimiento</a:t>
            </a: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08E671A5-DEF5-E290-44DE-3BCF365FA4E2}"/>
              </a:ext>
            </a:extLst>
          </p:cNvPr>
          <p:cNvSpPr txBox="1">
            <a:spLocks/>
          </p:cNvSpPr>
          <p:nvPr/>
        </p:nvSpPr>
        <p:spPr>
          <a:xfrm>
            <a:off x="677334" y="1782807"/>
            <a:ext cx="8596668" cy="3612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000" b="1" u="sng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del Planificador del Mantenimiento</a:t>
            </a:r>
          </a:p>
          <a:p>
            <a:endParaRPr lang="es-E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 y </a:t>
            </a:r>
            <a:r>
              <a:rPr lang="es-ES" sz="2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</a:t>
            </a: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Técnico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 Organizativa de Trabajo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 de Comunicación y Empatía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Meticulosa, cuidadosa y ordenado en el trabajo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 par Optimizar los Recursos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en Equipo</a:t>
            </a:r>
            <a:endParaRPr lang="es-PE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6472" y="939165"/>
            <a:ext cx="294005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2050" u="heavy" spc="-10" dirty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Verdana"/>
                <a:cs typeface="Verdana"/>
              </a:rPr>
              <a:t>2</a:t>
            </a:r>
            <a:r>
              <a:rPr sz="2050" u="heavy" spc="-10" dirty="0" smtClean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Verdana"/>
                <a:cs typeface="Verdana"/>
              </a:rPr>
              <a:t>.</a:t>
            </a:r>
            <a:r>
              <a:rPr sz="2050" u="heavy" spc="-35" dirty="0" smtClean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Verdana"/>
                <a:cs typeface="Verdana"/>
              </a:rPr>
              <a:t> </a:t>
            </a:r>
            <a:r>
              <a:rPr sz="2400" b="1" u="heavy" spc="-10" dirty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Conceptos</a:t>
            </a:r>
            <a:r>
              <a:rPr sz="2400" b="1" u="heavy" spc="-70" dirty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u="heavy" spc="-10" dirty="0">
                <a:solidFill>
                  <a:srgbClr val="EE532A"/>
                </a:solidFill>
                <a:uFill>
                  <a:solidFill>
                    <a:srgbClr val="EE532A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Básicos</a:t>
            </a: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472" y="1291843"/>
            <a:ext cx="6481128" cy="2090316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u="heavy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Mantenimiento:</a:t>
            </a:r>
            <a:endParaRPr sz="1800" dirty="0">
              <a:solidFill>
                <a:srgbClr val="92D050"/>
              </a:solidFill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Combinación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todas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acciones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técnicas,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administrativas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gestión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realizadas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durante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ciclo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destinadas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conservarlo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devolverlo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estado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pueda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desempeñar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función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requerida.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472" y="3350513"/>
            <a:ext cx="6252528" cy="3200876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b="1" u="heavy" spc="-5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Gestión</a:t>
            </a:r>
            <a:r>
              <a:rPr sz="1800" b="1" u="heavy" spc="-30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</a:t>
            </a:r>
            <a:r>
              <a:rPr sz="1800" b="1" u="heavy" spc="-30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Mantenimiento:</a:t>
            </a:r>
            <a:endParaRPr sz="1800" dirty="0">
              <a:solidFill>
                <a:srgbClr val="92D05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45" dirty="0">
                <a:latin typeface="Arial MT"/>
                <a:cs typeface="Arial MT"/>
              </a:rPr>
              <a:t>Todas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actividades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gestión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determinan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requisitos,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objetivos,</a:t>
            </a:r>
            <a:endParaRPr sz="1800" dirty="0">
              <a:latin typeface="Arial MT"/>
              <a:cs typeface="Arial MT"/>
            </a:endParaRPr>
          </a:p>
          <a:p>
            <a:pPr marL="12700" marR="5715">
              <a:lnSpc>
                <a:spcPct val="150000"/>
              </a:lnSpc>
            </a:pP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estrategias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responsabilidades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mantenimiento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implantación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dichas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actividades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medios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planificación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mantenimiento,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 de </a:t>
            </a:r>
            <a:r>
              <a:rPr sz="1800" dirty="0">
                <a:latin typeface="Arial MT"/>
                <a:cs typeface="Arial MT"/>
              </a:rPr>
              <a:t>este y </a:t>
            </a: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dirty="0">
                <a:latin typeface="Arial MT"/>
                <a:cs typeface="Arial MT"/>
              </a:rPr>
              <a:t>mejora </a:t>
            </a:r>
            <a:r>
              <a:rPr sz="1800" spc="-5" dirty="0">
                <a:latin typeface="Arial MT"/>
                <a:cs typeface="Arial MT"/>
              </a:rPr>
              <a:t>de las actividades de </a:t>
            </a:r>
            <a:r>
              <a:rPr sz="1800" dirty="0">
                <a:latin typeface="Arial MT"/>
                <a:cs typeface="Arial MT"/>
              </a:rPr>
              <a:t>mantenimiento y </a:t>
            </a:r>
            <a:r>
              <a:rPr sz="1800" spc="-5" dirty="0">
                <a:latin typeface="Arial MT"/>
                <a:cs typeface="Arial MT"/>
              </a:rPr>
              <a:t>las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cuestiones </a:t>
            </a:r>
            <a:r>
              <a:rPr sz="1800" dirty="0">
                <a:latin typeface="Arial MT"/>
                <a:cs typeface="Arial MT"/>
              </a:rPr>
              <a:t>económicas.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50006" y="1129601"/>
            <a:ext cx="1647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UNE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13306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45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79500" y="1533778"/>
            <a:ext cx="6314440" cy="208518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000" u="none" spc="-5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Confiabilidad:</a:t>
            </a:r>
          </a:p>
          <a:p>
            <a:pPr marL="12700" marR="6985" algn="just">
              <a:lnSpc>
                <a:spcPct val="100000"/>
              </a:lnSpc>
              <a:spcBef>
                <a:spcPts val="360"/>
              </a:spcBef>
            </a:pPr>
            <a:r>
              <a:rPr b="0" u="none" spc="-5" dirty="0">
                <a:latin typeface="Arial MT"/>
                <a:cs typeface="Arial MT"/>
              </a:rPr>
              <a:t>Aptitud </a:t>
            </a:r>
            <a:r>
              <a:rPr b="0" u="none" spc="-10" dirty="0">
                <a:latin typeface="Arial MT"/>
                <a:cs typeface="Arial MT"/>
              </a:rPr>
              <a:t>de un </a:t>
            </a:r>
            <a:r>
              <a:rPr b="0" u="none" spc="-5" dirty="0">
                <a:latin typeface="Arial MT"/>
                <a:cs typeface="Arial MT"/>
              </a:rPr>
              <a:t>elemento </a:t>
            </a:r>
            <a:r>
              <a:rPr b="0" u="none" spc="-10" dirty="0">
                <a:latin typeface="Arial MT"/>
                <a:cs typeface="Arial MT"/>
              </a:rPr>
              <a:t>de realizar </a:t>
            </a:r>
            <a:r>
              <a:rPr b="0" u="none" spc="-5" dirty="0">
                <a:latin typeface="Arial MT"/>
                <a:cs typeface="Arial MT"/>
              </a:rPr>
              <a:t>una función requerida </a:t>
            </a:r>
            <a:r>
              <a:rPr b="0" u="none" spc="-10" dirty="0">
                <a:latin typeface="Arial MT"/>
                <a:cs typeface="Arial MT"/>
              </a:rPr>
              <a:t>bajo </a:t>
            </a:r>
            <a:r>
              <a:rPr b="0" u="none" spc="-15" dirty="0">
                <a:latin typeface="Arial MT"/>
                <a:cs typeface="Arial MT"/>
              </a:rPr>
              <a:t>unas </a:t>
            </a:r>
            <a:r>
              <a:rPr b="0" u="none" spc="-10" dirty="0">
                <a:latin typeface="Arial MT"/>
                <a:cs typeface="Arial MT"/>
              </a:rPr>
              <a:t> condiciones</a:t>
            </a:r>
            <a:r>
              <a:rPr b="0" u="none" spc="40" dirty="0">
                <a:latin typeface="Arial MT"/>
                <a:cs typeface="Arial MT"/>
              </a:rPr>
              <a:t> </a:t>
            </a:r>
            <a:r>
              <a:rPr b="0" u="none" spc="-10" dirty="0">
                <a:latin typeface="Arial MT"/>
                <a:cs typeface="Arial MT"/>
              </a:rPr>
              <a:t>determinadas</a:t>
            </a:r>
            <a:r>
              <a:rPr b="0" u="none" spc="65" dirty="0">
                <a:latin typeface="Arial MT"/>
                <a:cs typeface="Arial MT"/>
              </a:rPr>
              <a:t> </a:t>
            </a:r>
            <a:r>
              <a:rPr b="0" u="none" spc="-10" dirty="0">
                <a:latin typeface="Arial MT"/>
                <a:cs typeface="Arial MT"/>
              </a:rPr>
              <a:t>durante</a:t>
            </a:r>
            <a:r>
              <a:rPr b="0" u="none" spc="20" dirty="0">
                <a:latin typeface="Arial MT"/>
                <a:cs typeface="Arial MT"/>
              </a:rPr>
              <a:t> </a:t>
            </a:r>
            <a:r>
              <a:rPr b="0" u="none" spc="-10" dirty="0">
                <a:latin typeface="Arial MT"/>
                <a:cs typeface="Arial MT"/>
              </a:rPr>
              <a:t>un</a:t>
            </a:r>
            <a:r>
              <a:rPr b="0" u="none" spc="30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intervalo</a:t>
            </a:r>
            <a:r>
              <a:rPr b="0" u="none" spc="-10" dirty="0">
                <a:latin typeface="Arial MT"/>
                <a:cs typeface="Arial MT"/>
              </a:rPr>
              <a:t> dado.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u="none" spc="-5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Mantenibilidad:</a:t>
            </a:r>
          </a:p>
          <a:p>
            <a:pPr marL="12700" marR="5080" algn="just">
              <a:lnSpc>
                <a:spcPct val="100000"/>
              </a:lnSpc>
              <a:spcBef>
                <a:spcPts val="360"/>
              </a:spcBef>
            </a:pPr>
            <a:r>
              <a:rPr b="0" u="none" spc="-10" dirty="0">
                <a:latin typeface="Arial MT"/>
                <a:cs typeface="Arial MT"/>
              </a:rPr>
              <a:t>Capacidad </a:t>
            </a:r>
            <a:r>
              <a:rPr b="0" u="none" dirty="0">
                <a:latin typeface="Arial MT"/>
                <a:cs typeface="Arial MT"/>
              </a:rPr>
              <a:t>de </a:t>
            </a:r>
            <a:r>
              <a:rPr b="0" u="none" spc="-10" dirty="0">
                <a:latin typeface="Arial MT"/>
                <a:cs typeface="Arial MT"/>
              </a:rPr>
              <a:t>un </a:t>
            </a:r>
            <a:r>
              <a:rPr b="0" u="none" spc="-5" dirty="0">
                <a:latin typeface="Arial MT"/>
                <a:cs typeface="Arial MT"/>
              </a:rPr>
              <a:t>elemento </a:t>
            </a:r>
            <a:r>
              <a:rPr b="0" u="none" spc="-10" dirty="0">
                <a:latin typeface="Arial MT"/>
                <a:cs typeface="Arial MT"/>
              </a:rPr>
              <a:t>bajo </a:t>
            </a:r>
            <a:r>
              <a:rPr b="0" u="none" spc="-5" dirty="0">
                <a:latin typeface="Arial MT"/>
                <a:cs typeface="Arial MT"/>
              </a:rPr>
              <a:t>condiciones </a:t>
            </a:r>
            <a:r>
              <a:rPr b="0" u="none" spc="-10" dirty="0">
                <a:latin typeface="Arial MT"/>
                <a:cs typeface="Arial MT"/>
              </a:rPr>
              <a:t>de </a:t>
            </a:r>
            <a:r>
              <a:rPr b="0" u="none" spc="-5" dirty="0">
                <a:latin typeface="Arial MT"/>
                <a:cs typeface="Arial MT"/>
              </a:rPr>
              <a:t>utilización dadas, </a:t>
            </a:r>
            <a:r>
              <a:rPr b="0" u="none" spc="-15" dirty="0">
                <a:latin typeface="Arial MT"/>
                <a:cs typeface="Arial MT"/>
              </a:rPr>
              <a:t>de </a:t>
            </a:r>
            <a:r>
              <a:rPr b="0" u="none" spc="-10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ser preservado, </a:t>
            </a:r>
            <a:r>
              <a:rPr b="0" u="none" dirty="0">
                <a:latin typeface="Arial MT"/>
                <a:cs typeface="Arial MT"/>
              </a:rPr>
              <a:t>o ser </a:t>
            </a:r>
            <a:r>
              <a:rPr b="0" u="none" spc="-5" dirty="0">
                <a:latin typeface="Arial MT"/>
                <a:cs typeface="Arial MT"/>
              </a:rPr>
              <a:t>devuelto </a:t>
            </a:r>
            <a:r>
              <a:rPr b="0" u="none" dirty="0">
                <a:latin typeface="Arial MT"/>
                <a:cs typeface="Arial MT"/>
              </a:rPr>
              <a:t>a </a:t>
            </a:r>
            <a:r>
              <a:rPr b="0" u="none" spc="-10" dirty="0">
                <a:latin typeface="Arial MT"/>
                <a:cs typeface="Arial MT"/>
              </a:rPr>
              <a:t>un </a:t>
            </a:r>
            <a:r>
              <a:rPr b="0" u="none" spc="-5" dirty="0">
                <a:latin typeface="Arial MT"/>
                <a:cs typeface="Arial MT"/>
              </a:rPr>
              <a:t>estado </a:t>
            </a:r>
            <a:r>
              <a:rPr b="0" u="none" spc="-10" dirty="0">
                <a:latin typeface="Arial MT"/>
                <a:cs typeface="Arial MT"/>
              </a:rPr>
              <a:t>en el que </a:t>
            </a:r>
            <a:r>
              <a:rPr b="0" u="none" spc="-5" dirty="0">
                <a:latin typeface="Arial MT"/>
                <a:cs typeface="Arial MT"/>
              </a:rPr>
              <a:t>pueda realizar </a:t>
            </a:r>
            <a:r>
              <a:rPr b="0" u="none" dirty="0">
                <a:latin typeface="Arial MT"/>
                <a:cs typeface="Arial MT"/>
              </a:rPr>
              <a:t> </a:t>
            </a:r>
            <a:r>
              <a:rPr b="0" u="none" spc="-10" dirty="0">
                <a:latin typeface="Arial MT"/>
                <a:cs typeface="Arial MT"/>
              </a:rPr>
              <a:t>una</a:t>
            </a:r>
            <a:r>
              <a:rPr b="0" u="none" spc="80" dirty="0">
                <a:latin typeface="Arial MT"/>
                <a:cs typeface="Arial MT"/>
              </a:rPr>
              <a:t> </a:t>
            </a:r>
            <a:r>
              <a:rPr b="0" u="none" dirty="0">
                <a:latin typeface="Arial MT"/>
                <a:cs typeface="Arial MT"/>
              </a:rPr>
              <a:t>función</a:t>
            </a:r>
            <a:r>
              <a:rPr b="0" u="none" spc="65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requerida,</a:t>
            </a:r>
            <a:r>
              <a:rPr b="0" u="none" spc="85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cuando</a:t>
            </a:r>
            <a:r>
              <a:rPr b="0" u="none" spc="75" dirty="0">
                <a:latin typeface="Arial MT"/>
                <a:cs typeface="Arial MT"/>
              </a:rPr>
              <a:t> </a:t>
            </a:r>
            <a:r>
              <a:rPr b="0" u="none" spc="-10" dirty="0">
                <a:latin typeface="Arial MT"/>
                <a:cs typeface="Arial MT"/>
              </a:rPr>
              <a:t>el</a:t>
            </a:r>
            <a:r>
              <a:rPr b="0" u="none" spc="95" dirty="0">
                <a:latin typeface="Arial MT"/>
                <a:cs typeface="Arial MT"/>
              </a:rPr>
              <a:t> </a:t>
            </a:r>
            <a:r>
              <a:rPr b="0" u="none" spc="-5" dirty="0">
                <a:latin typeface="Arial MT"/>
                <a:cs typeface="Arial MT"/>
              </a:rPr>
              <a:t>mantenimiento</a:t>
            </a:r>
            <a:r>
              <a:rPr b="0" u="none" spc="80" dirty="0">
                <a:latin typeface="Arial MT"/>
                <a:cs typeface="Arial MT"/>
              </a:rPr>
              <a:t> </a:t>
            </a:r>
            <a:r>
              <a:rPr b="0" u="none" spc="5" dirty="0">
                <a:latin typeface="Arial MT"/>
                <a:cs typeface="Arial MT"/>
              </a:rPr>
              <a:t>se</a:t>
            </a:r>
            <a:r>
              <a:rPr b="0" u="none" spc="85" dirty="0">
                <a:latin typeface="Arial MT"/>
                <a:cs typeface="Arial MT"/>
              </a:rPr>
              <a:t> </a:t>
            </a:r>
            <a:r>
              <a:rPr b="0" u="none" spc="-5" dirty="0" err="1">
                <a:latin typeface="Arial MT"/>
                <a:cs typeface="Arial MT"/>
              </a:rPr>
              <a:t>ejecuta</a:t>
            </a:r>
            <a:r>
              <a:rPr b="0" u="none" spc="65" dirty="0">
                <a:latin typeface="Arial MT"/>
                <a:cs typeface="Arial MT"/>
              </a:rPr>
              <a:t> </a:t>
            </a:r>
            <a:r>
              <a:rPr b="0" u="none" spc="-10" dirty="0" err="1" smtClean="0">
                <a:latin typeface="Arial MT"/>
                <a:cs typeface="Arial MT"/>
              </a:rPr>
              <a:t>bajo</a:t>
            </a:r>
            <a:endParaRPr b="0" u="none" spc="-1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0705" y="3632724"/>
            <a:ext cx="4206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452245" algn="l"/>
                <a:tab pos="3073400" algn="l"/>
                <a:tab pos="3416300" algn="l"/>
              </a:tabLst>
            </a:pPr>
            <a:r>
              <a:rPr sz="1600" dirty="0" smtClean="0">
                <a:latin typeface="Arial MT"/>
                <a:cs typeface="Arial MT"/>
              </a:rPr>
              <a:t>y	</a:t>
            </a:r>
            <a:r>
              <a:rPr sz="1600" dirty="0" err="1" smtClean="0">
                <a:latin typeface="Arial MT"/>
                <a:cs typeface="Arial MT"/>
              </a:rPr>
              <a:t>u</a:t>
            </a:r>
            <a:r>
              <a:rPr sz="1600" spc="-5" dirty="0" err="1" smtClean="0">
                <a:latin typeface="Arial MT"/>
                <a:cs typeface="Arial MT"/>
              </a:rPr>
              <a:t>tili</a:t>
            </a:r>
            <a:r>
              <a:rPr sz="1600" spc="-20" dirty="0" err="1" smtClean="0">
                <a:latin typeface="Arial MT"/>
                <a:cs typeface="Arial MT"/>
              </a:rPr>
              <a:t>z</a:t>
            </a:r>
            <a:r>
              <a:rPr sz="1600" spc="-15" dirty="0" err="1" smtClean="0">
                <a:latin typeface="Arial MT"/>
                <a:cs typeface="Arial MT"/>
              </a:rPr>
              <a:t>an</a:t>
            </a:r>
            <a:r>
              <a:rPr sz="1600" dirty="0" err="1" smtClean="0">
                <a:latin typeface="Arial MT"/>
                <a:cs typeface="Arial MT"/>
              </a:rPr>
              <a:t>d</a:t>
            </a:r>
            <a:r>
              <a:rPr sz="1600" spc="-5" dirty="0" err="1" smtClean="0">
                <a:latin typeface="Arial MT"/>
                <a:cs typeface="Arial MT"/>
              </a:rPr>
              <a:t>o</a:t>
            </a:r>
            <a:r>
              <a:rPr sz="1600" dirty="0" smtClean="0">
                <a:latin typeface="Arial MT"/>
                <a:cs typeface="Arial MT"/>
              </a:rPr>
              <a:t>	</a:t>
            </a:r>
            <a:r>
              <a:rPr sz="1600" spc="-15" dirty="0" err="1" smtClean="0">
                <a:latin typeface="Arial MT"/>
                <a:cs typeface="Arial MT"/>
              </a:rPr>
              <a:t>p</a:t>
            </a:r>
            <a:r>
              <a:rPr sz="1600" spc="5" dirty="0" err="1" smtClean="0">
                <a:latin typeface="Arial MT"/>
                <a:cs typeface="Arial MT"/>
              </a:rPr>
              <a:t>r</a:t>
            </a:r>
            <a:r>
              <a:rPr sz="1600" spc="-15" dirty="0" err="1" smtClean="0">
                <a:latin typeface="Arial MT"/>
                <a:cs typeface="Arial MT"/>
              </a:rPr>
              <a:t>o</a:t>
            </a:r>
            <a:r>
              <a:rPr sz="1600" spc="20" dirty="0" err="1" smtClean="0">
                <a:latin typeface="Arial MT"/>
                <a:cs typeface="Arial MT"/>
              </a:rPr>
              <a:t>c</a:t>
            </a:r>
            <a:r>
              <a:rPr sz="1600" spc="-15" dirty="0" err="1" smtClean="0">
                <a:latin typeface="Arial MT"/>
                <a:cs typeface="Arial MT"/>
              </a:rPr>
              <a:t>ed</a:t>
            </a:r>
            <a:r>
              <a:rPr sz="1600" spc="-5" dirty="0" err="1" smtClean="0">
                <a:latin typeface="Arial MT"/>
                <a:cs typeface="Arial MT"/>
              </a:rPr>
              <a:t>i</a:t>
            </a:r>
            <a:r>
              <a:rPr sz="1600" spc="5" dirty="0" err="1" smtClean="0">
                <a:latin typeface="Arial MT"/>
                <a:cs typeface="Arial MT"/>
              </a:rPr>
              <a:t>m</a:t>
            </a:r>
            <a:r>
              <a:rPr sz="1600" spc="-5" dirty="0" err="1" smtClean="0">
                <a:latin typeface="Arial MT"/>
                <a:cs typeface="Arial MT"/>
              </a:rPr>
              <a:t>i</a:t>
            </a:r>
            <a:r>
              <a:rPr sz="1600" spc="-15" dirty="0" err="1" smtClean="0">
                <a:latin typeface="Arial MT"/>
                <a:cs typeface="Arial MT"/>
              </a:rPr>
              <a:t>en</a:t>
            </a:r>
            <a:r>
              <a:rPr sz="1600" spc="10" dirty="0" err="1" smtClean="0">
                <a:latin typeface="Arial MT"/>
                <a:cs typeface="Arial MT"/>
              </a:rPr>
              <a:t>t</a:t>
            </a:r>
            <a:r>
              <a:rPr sz="1600" spc="-15" dirty="0" err="1" smtClean="0">
                <a:latin typeface="Arial MT"/>
                <a:cs typeface="Arial MT"/>
              </a:rPr>
              <a:t>o</a:t>
            </a:r>
            <a:r>
              <a:rPr sz="1600" dirty="0" err="1" smtClean="0">
                <a:latin typeface="Arial MT"/>
                <a:cs typeface="Arial MT"/>
              </a:rPr>
              <a:t>s</a:t>
            </a:r>
            <a:r>
              <a:rPr sz="1600" dirty="0" smtClean="0">
                <a:latin typeface="Arial MT"/>
                <a:cs typeface="Arial MT"/>
              </a:rPr>
              <a:t>	y	</a:t>
            </a:r>
            <a:r>
              <a:rPr sz="1600" spc="5" dirty="0" err="1" smtClean="0">
                <a:latin typeface="Arial MT"/>
                <a:cs typeface="Arial MT"/>
              </a:rPr>
              <a:t>r</a:t>
            </a:r>
            <a:r>
              <a:rPr sz="1600" spc="-15" dirty="0" err="1" smtClean="0">
                <a:latin typeface="Arial MT"/>
                <a:cs typeface="Arial MT"/>
              </a:rPr>
              <a:t>e</a:t>
            </a:r>
            <a:r>
              <a:rPr sz="1600" spc="-5" dirty="0" err="1" smtClean="0">
                <a:latin typeface="Arial MT"/>
                <a:cs typeface="Arial MT"/>
              </a:rPr>
              <a:t>c</a:t>
            </a:r>
            <a:r>
              <a:rPr sz="1600" spc="-15" dirty="0" err="1" smtClean="0">
                <a:latin typeface="Arial MT"/>
                <a:cs typeface="Arial MT"/>
              </a:rPr>
              <a:t>u</a:t>
            </a:r>
            <a:r>
              <a:rPr sz="1600" spc="5" dirty="0" err="1" smtClean="0">
                <a:latin typeface="Arial MT"/>
                <a:cs typeface="Arial MT"/>
              </a:rPr>
              <a:t>r</a:t>
            </a:r>
            <a:r>
              <a:rPr sz="1600" spc="-5" dirty="0" err="1" smtClean="0">
                <a:latin typeface="Arial MT"/>
                <a:cs typeface="Arial MT"/>
              </a:rPr>
              <a:t>s</a:t>
            </a:r>
            <a:r>
              <a:rPr sz="1600" spc="-15" dirty="0" err="1" smtClean="0">
                <a:latin typeface="Arial MT"/>
                <a:cs typeface="Arial MT"/>
              </a:rPr>
              <a:t>o</a:t>
            </a:r>
            <a:r>
              <a:rPr sz="1600" dirty="0" err="1" smtClean="0">
                <a:latin typeface="Arial MT"/>
                <a:cs typeface="Arial MT"/>
              </a:rPr>
              <a:t>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960" y="3618963"/>
            <a:ext cx="1887855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600" spc="-5" dirty="0" err="1" smtClean="0">
                <a:latin typeface="Arial MT"/>
                <a:cs typeface="Arial MT"/>
              </a:rPr>
              <a:t>c</a:t>
            </a:r>
            <a:r>
              <a:rPr sz="1600" spc="-15" dirty="0" err="1" smtClean="0">
                <a:latin typeface="Arial MT"/>
                <a:cs typeface="Arial MT"/>
              </a:rPr>
              <a:t>ond</a:t>
            </a:r>
            <a:r>
              <a:rPr sz="1600" spc="-5" dirty="0" err="1" smtClean="0">
                <a:latin typeface="Arial MT"/>
                <a:cs typeface="Arial MT"/>
              </a:rPr>
              <a:t>ici</a:t>
            </a:r>
            <a:r>
              <a:rPr sz="1600" spc="-15" dirty="0" err="1" smtClean="0">
                <a:latin typeface="Arial MT"/>
                <a:cs typeface="Arial MT"/>
              </a:rPr>
              <a:t>one</a:t>
            </a:r>
            <a:r>
              <a:rPr sz="1600" dirty="0" err="1" smtClean="0">
                <a:latin typeface="Arial MT"/>
                <a:cs typeface="Arial MT"/>
              </a:rPr>
              <a:t>s</a:t>
            </a:r>
            <a:r>
              <a:rPr sz="1600" dirty="0" smtClean="0">
                <a:latin typeface="Arial MT"/>
                <a:cs typeface="Arial MT"/>
              </a:rPr>
              <a:t>	</a:t>
            </a:r>
            <a:r>
              <a:rPr sz="1600" spc="-15" dirty="0" err="1" smtClean="0">
                <a:latin typeface="Arial MT"/>
                <a:cs typeface="Arial MT"/>
              </a:rPr>
              <a:t>d</a:t>
            </a:r>
            <a:r>
              <a:rPr sz="1600" dirty="0" err="1" smtClean="0">
                <a:latin typeface="Arial MT"/>
                <a:cs typeface="Arial MT"/>
              </a:rPr>
              <a:t>a</a:t>
            </a:r>
            <a:r>
              <a:rPr sz="1600" spc="-15" dirty="0" err="1" smtClean="0">
                <a:latin typeface="Arial MT"/>
                <a:cs typeface="Arial MT"/>
              </a:rPr>
              <a:t>da</a:t>
            </a:r>
            <a:r>
              <a:rPr sz="1600" dirty="0" err="1" smtClean="0">
                <a:latin typeface="Arial MT"/>
                <a:cs typeface="Arial MT"/>
              </a:rPr>
              <a:t>s</a:t>
            </a:r>
            <a:r>
              <a:rPr sz="1600" dirty="0" smtClean="0">
                <a:latin typeface="Arial MT"/>
                <a:cs typeface="Arial MT"/>
              </a:rPr>
              <a:t>  </a:t>
            </a:r>
            <a:r>
              <a:rPr sz="1600" spc="-5" dirty="0" err="1" smtClean="0">
                <a:latin typeface="Arial MT"/>
                <a:cs typeface="Arial MT"/>
              </a:rPr>
              <a:t>establecidos</a:t>
            </a:r>
            <a:r>
              <a:rPr sz="1600" spc="-5" dirty="0" smtClean="0">
                <a:latin typeface="Arial MT"/>
                <a:cs typeface="Arial MT"/>
              </a:rPr>
              <a:t>.</a:t>
            </a:r>
            <a:endParaRPr sz="1600" dirty="0" smtClean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b="1" spc="-5" dirty="0">
                <a:solidFill>
                  <a:srgbClr val="92D05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Disponibilidad:</a:t>
            </a:r>
            <a:endParaRPr sz="20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960" y="4706962"/>
            <a:ext cx="631571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Capacidad de un </a:t>
            </a:r>
            <a:r>
              <a:rPr sz="1600" spc="-5" dirty="0">
                <a:latin typeface="Arial MT"/>
                <a:cs typeface="Arial MT"/>
              </a:rPr>
              <a:t>elemento </a:t>
            </a:r>
            <a:r>
              <a:rPr sz="1600" spc="-10" dirty="0">
                <a:latin typeface="Arial MT"/>
                <a:cs typeface="Arial MT"/>
              </a:rPr>
              <a:t>de </a:t>
            </a:r>
            <a:r>
              <a:rPr sz="1600" spc="-5" dirty="0">
                <a:latin typeface="Arial MT"/>
                <a:cs typeface="Arial MT"/>
              </a:rPr>
              <a:t>estar </a:t>
            </a:r>
            <a:r>
              <a:rPr sz="1600" spc="-10" dirty="0">
                <a:latin typeface="Arial MT"/>
                <a:cs typeface="Arial MT"/>
              </a:rPr>
              <a:t>en un </a:t>
            </a:r>
            <a:r>
              <a:rPr sz="1600" spc="-5" dirty="0">
                <a:latin typeface="Arial MT"/>
                <a:cs typeface="Arial MT"/>
              </a:rPr>
              <a:t>estado </a:t>
            </a:r>
            <a:r>
              <a:rPr sz="1600" spc="-10" dirty="0">
                <a:latin typeface="Arial MT"/>
                <a:cs typeface="Arial MT"/>
              </a:rPr>
              <a:t>en </a:t>
            </a:r>
            <a:r>
              <a:rPr sz="1600" dirty="0">
                <a:latin typeface="Arial MT"/>
                <a:cs typeface="Arial MT"/>
              </a:rPr>
              <a:t>el </a:t>
            </a:r>
            <a:r>
              <a:rPr sz="1600" spc="-10" dirty="0">
                <a:latin typeface="Arial MT"/>
                <a:cs typeface="Arial MT"/>
              </a:rPr>
              <a:t>que puede </a:t>
            </a:r>
            <a:r>
              <a:rPr sz="1600" spc="-5" dirty="0">
                <a:latin typeface="Arial MT"/>
                <a:cs typeface="Arial MT"/>
              </a:rPr>
              <a:t> cumplir </a:t>
            </a:r>
            <a:r>
              <a:rPr sz="1600" spc="-10" dirty="0">
                <a:latin typeface="Arial MT"/>
                <a:cs typeface="Arial MT"/>
              </a:rPr>
              <a:t>una </a:t>
            </a:r>
            <a:r>
              <a:rPr sz="1600" spc="-5" dirty="0">
                <a:latin typeface="Arial MT"/>
                <a:cs typeface="Arial MT"/>
              </a:rPr>
              <a:t>función </a:t>
            </a:r>
            <a:r>
              <a:rPr sz="1600" spc="-10" dirty="0">
                <a:latin typeface="Arial MT"/>
                <a:cs typeface="Arial MT"/>
              </a:rPr>
              <a:t>de </a:t>
            </a:r>
            <a:r>
              <a:rPr sz="1600" spc="-5" dirty="0">
                <a:latin typeface="Arial MT"/>
                <a:cs typeface="Arial MT"/>
              </a:rPr>
              <a:t>la manera </a:t>
            </a:r>
            <a:r>
              <a:rPr sz="1600" dirty="0">
                <a:latin typeface="Arial MT"/>
                <a:cs typeface="Arial MT"/>
              </a:rPr>
              <a:t>y </a:t>
            </a:r>
            <a:r>
              <a:rPr sz="1600" spc="-10" dirty="0">
                <a:latin typeface="Arial MT"/>
                <a:cs typeface="Arial MT"/>
              </a:rPr>
              <a:t>en el </a:t>
            </a:r>
            <a:r>
              <a:rPr sz="1600" spc="-5" dirty="0">
                <a:latin typeface="Arial MT"/>
                <a:cs typeface="Arial MT"/>
              </a:rPr>
              <a:t>momento requeridos </a:t>
            </a:r>
            <a:r>
              <a:rPr sz="1600" spc="-10" dirty="0">
                <a:latin typeface="Arial MT"/>
                <a:cs typeface="Arial MT"/>
              </a:rPr>
              <a:t>en </a:t>
            </a:r>
            <a:r>
              <a:rPr sz="1600" spc="-5" dirty="0">
                <a:latin typeface="Arial MT"/>
                <a:cs typeface="Arial MT"/>
              </a:rPr>
              <a:t>las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condiciones</a:t>
            </a:r>
            <a:r>
              <a:rPr sz="1600" spc="-5" dirty="0">
                <a:latin typeface="Arial MT"/>
                <a:cs typeface="Arial MT"/>
              </a:rPr>
              <a:t> dadas,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asumiendo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proporcionan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recursos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externos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necesarios.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20200" y="1307718"/>
            <a:ext cx="1647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UNE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13306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140460" y="5092700"/>
            <a:ext cx="3390900" cy="408940"/>
            <a:chOff x="1140460" y="5092700"/>
            <a:chExt cx="3390900" cy="408940"/>
          </a:xfrm>
        </p:grpSpPr>
        <p:sp>
          <p:nvSpPr>
            <p:cNvPr id="5" name="object 5"/>
            <p:cNvSpPr/>
            <p:nvPr/>
          </p:nvSpPr>
          <p:spPr>
            <a:xfrm>
              <a:off x="1146810" y="5099050"/>
              <a:ext cx="3378200" cy="396240"/>
            </a:xfrm>
            <a:custGeom>
              <a:avLst/>
              <a:gdLst/>
              <a:ahLst/>
              <a:cxnLst/>
              <a:rect l="l" t="t" r="r" b="b"/>
              <a:pathLst>
                <a:path w="3378200" h="396239">
                  <a:moveTo>
                    <a:pt x="3378200" y="0"/>
                  </a:moveTo>
                  <a:lnTo>
                    <a:pt x="0" y="0"/>
                  </a:lnTo>
                  <a:lnTo>
                    <a:pt x="0" y="396240"/>
                  </a:lnTo>
                  <a:lnTo>
                    <a:pt x="3378200" y="396240"/>
                  </a:lnTo>
                  <a:lnTo>
                    <a:pt x="33782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6810" y="5099050"/>
              <a:ext cx="3378200" cy="396240"/>
            </a:xfrm>
            <a:custGeom>
              <a:avLst/>
              <a:gdLst/>
              <a:ahLst/>
              <a:cxnLst/>
              <a:rect l="l" t="t" r="r" b="b"/>
              <a:pathLst>
                <a:path w="3378200" h="396239">
                  <a:moveTo>
                    <a:pt x="0" y="396240"/>
                  </a:moveTo>
                  <a:lnTo>
                    <a:pt x="3378200" y="396240"/>
                  </a:lnTo>
                  <a:lnTo>
                    <a:pt x="3378200" y="0"/>
                  </a:lnTo>
                  <a:lnTo>
                    <a:pt x="0" y="0"/>
                  </a:lnTo>
                  <a:lnTo>
                    <a:pt x="0" y="39624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6810" y="5248910"/>
              <a:ext cx="248920" cy="246379"/>
            </a:xfrm>
            <a:custGeom>
              <a:avLst/>
              <a:gdLst/>
              <a:ahLst/>
              <a:cxnLst/>
              <a:rect l="l" t="t" r="r" b="b"/>
              <a:pathLst>
                <a:path w="248919" h="246379">
                  <a:moveTo>
                    <a:pt x="248920" y="0"/>
                  </a:moveTo>
                  <a:lnTo>
                    <a:pt x="0" y="0"/>
                  </a:lnTo>
                  <a:lnTo>
                    <a:pt x="0" y="246379"/>
                  </a:lnTo>
                  <a:lnTo>
                    <a:pt x="248920" y="246379"/>
                  </a:lnTo>
                  <a:lnTo>
                    <a:pt x="24892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6810" y="5248910"/>
              <a:ext cx="248920" cy="246379"/>
            </a:xfrm>
            <a:custGeom>
              <a:avLst/>
              <a:gdLst/>
              <a:ahLst/>
              <a:cxnLst/>
              <a:rect l="l" t="t" r="r" b="b"/>
              <a:pathLst>
                <a:path w="248919" h="246379">
                  <a:moveTo>
                    <a:pt x="0" y="246379"/>
                  </a:moveTo>
                  <a:lnTo>
                    <a:pt x="248920" y="246379"/>
                  </a:lnTo>
                  <a:lnTo>
                    <a:pt x="248920" y="0"/>
                  </a:lnTo>
                  <a:lnTo>
                    <a:pt x="0" y="0"/>
                  </a:lnTo>
                  <a:lnTo>
                    <a:pt x="0" y="246379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40460" y="5819140"/>
            <a:ext cx="259079" cy="261620"/>
            <a:chOff x="1140460" y="5819140"/>
            <a:chExt cx="259079" cy="261620"/>
          </a:xfrm>
        </p:grpSpPr>
        <p:sp>
          <p:nvSpPr>
            <p:cNvPr id="10" name="object 10"/>
            <p:cNvSpPr/>
            <p:nvPr/>
          </p:nvSpPr>
          <p:spPr>
            <a:xfrm>
              <a:off x="1146810" y="5825490"/>
              <a:ext cx="246379" cy="248920"/>
            </a:xfrm>
            <a:custGeom>
              <a:avLst/>
              <a:gdLst/>
              <a:ahLst/>
              <a:cxnLst/>
              <a:rect l="l" t="t" r="r" b="b"/>
              <a:pathLst>
                <a:path w="246380" h="248920">
                  <a:moveTo>
                    <a:pt x="246379" y="0"/>
                  </a:moveTo>
                  <a:lnTo>
                    <a:pt x="0" y="0"/>
                  </a:lnTo>
                  <a:lnTo>
                    <a:pt x="0" y="248920"/>
                  </a:lnTo>
                  <a:lnTo>
                    <a:pt x="246379" y="248920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6810" y="5825490"/>
              <a:ext cx="246379" cy="248920"/>
            </a:xfrm>
            <a:custGeom>
              <a:avLst/>
              <a:gdLst/>
              <a:ahLst/>
              <a:cxnLst/>
              <a:rect l="l" t="t" r="r" b="b"/>
              <a:pathLst>
                <a:path w="246380" h="248920">
                  <a:moveTo>
                    <a:pt x="0" y="248920"/>
                  </a:moveTo>
                  <a:lnTo>
                    <a:pt x="246379" y="248920"/>
                  </a:lnTo>
                  <a:lnTo>
                    <a:pt x="246379" y="0"/>
                  </a:lnTo>
                  <a:lnTo>
                    <a:pt x="0" y="0"/>
                  </a:lnTo>
                  <a:lnTo>
                    <a:pt x="0" y="24892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96949" y="5524182"/>
            <a:ext cx="2467610" cy="8026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ts val="198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Si sus </a:t>
            </a:r>
            <a:r>
              <a:rPr sz="1800" spc="-15" dirty="0">
                <a:latin typeface="Calibri"/>
                <a:cs typeface="Calibri"/>
              </a:rPr>
              <a:t>recursos generan </a:t>
            </a:r>
            <a:r>
              <a:rPr sz="1800" spc="-5" dirty="0">
                <a:latin typeface="Calibri"/>
                <a:cs typeface="Calibri"/>
              </a:rPr>
              <a:t>un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retorno satisfactorio </a:t>
            </a:r>
            <a:r>
              <a:rPr sz="1800" spc="-5" dirty="0">
                <a:latin typeface="Calibri"/>
                <a:cs typeface="Calibri"/>
              </a:rPr>
              <a:t>de su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inversión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88840" y="5092700"/>
            <a:ext cx="3390900" cy="408940"/>
            <a:chOff x="4688840" y="5092700"/>
            <a:chExt cx="3390900" cy="408940"/>
          </a:xfrm>
        </p:grpSpPr>
        <p:sp>
          <p:nvSpPr>
            <p:cNvPr id="14" name="object 14"/>
            <p:cNvSpPr/>
            <p:nvPr/>
          </p:nvSpPr>
          <p:spPr>
            <a:xfrm>
              <a:off x="4695190" y="5099050"/>
              <a:ext cx="3378200" cy="396240"/>
            </a:xfrm>
            <a:custGeom>
              <a:avLst/>
              <a:gdLst/>
              <a:ahLst/>
              <a:cxnLst/>
              <a:rect l="l" t="t" r="r" b="b"/>
              <a:pathLst>
                <a:path w="3378200" h="396239">
                  <a:moveTo>
                    <a:pt x="3378200" y="0"/>
                  </a:moveTo>
                  <a:lnTo>
                    <a:pt x="0" y="0"/>
                  </a:lnTo>
                  <a:lnTo>
                    <a:pt x="0" y="396240"/>
                  </a:lnTo>
                  <a:lnTo>
                    <a:pt x="3378200" y="396240"/>
                  </a:lnTo>
                  <a:lnTo>
                    <a:pt x="33782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5190" y="5099050"/>
              <a:ext cx="3378200" cy="396240"/>
            </a:xfrm>
            <a:custGeom>
              <a:avLst/>
              <a:gdLst/>
              <a:ahLst/>
              <a:cxnLst/>
              <a:rect l="l" t="t" r="r" b="b"/>
              <a:pathLst>
                <a:path w="3378200" h="396239">
                  <a:moveTo>
                    <a:pt x="0" y="396240"/>
                  </a:moveTo>
                  <a:lnTo>
                    <a:pt x="3378200" y="396240"/>
                  </a:lnTo>
                  <a:lnTo>
                    <a:pt x="3378200" y="0"/>
                  </a:lnTo>
                  <a:lnTo>
                    <a:pt x="0" y="0"/>
                  </a:lnTo>
                  <a:lnTo>
                    <a:pt x="0" y="39624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95190" y="5248910"/>
              <a:ext cx="246379" cy="246379"/>
            </a:xfrm>
            <a:custGeom>
              <a:avLst/>
              <a:gdLst/>
              <a:ahLst/>
              <a:cxnLst/>
              <a:rect l="l" t="t" r="r" b="b"/>
              <a:pathLst>
                <a:path w="246379" h="246379">
                  <a:moveTo>
                    <a:pt x="246379" y="0"/>
                  </a:moveTo>
                  <a:lnTo>
                    <a:pt x="0" y="0"/>
                  </a:lnTo>
                  <a:lnTo>
                    <a:pt x="0" y="246379"/>
                  </a:lnTo>
                  <a:lnTo>
                    <a:pt x="246379" y="246379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95190" y="5248910"/>
              <a:ext cx="246379" cy="246379"/>
            </a:xfrm>
            <a:custGeom>
              <a:avLst/>
              <a:gdLst/>
              <a:ahLst/>
              <a:cxnLst/>
              <a:rect l="l" t="t" r="r" b="b"/>
              <a:pathLst>
                <a:path w="246379" h="246379">
                  <a:moveTo>
                    <a:pt x="0" y="246379"/>
                  </a:moveTo>
                  <a:lnTo>
                    <a:pt x="246379" y="246379"/>
                  </a:lnTo>
                  <a:lnTo>
                    <a:pt x="246379" y="0"/>
                  </a:lnTo>
                  <a:lnTo>
                    <a:pt x="0" y="0"/>
                  </a:lnTo>
                  <a:lnTo>
                    <a:pt x="0" y="246379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7715" y="1256845"/>
            <a:ext cx="7419340" cy="3694429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800" b="1" spc="-5" dirty="0">
                <a:latin typeface="Arial"/>
                <a:cs typeface="Arial"/>
              </a:rPr>
              <a:t>¿Cuál es exactamente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el propósito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 la</a:t>
            </a:r>
            <a:r>
              <a:rPr sz="1800" b="1" dirty="0">
                <a:latin typeface="Arial"/>
                <a:cs typeface="Arial"/>
              </a:rPr>
              <a:t> función</a:t>
            </a:r>
            <a:r>
              <a:rPr sz="1800" b="1" spc="-5" dirty="0">
                <a:latin typeface="Arial"/>
                <a:cs typeface="Arial"/>
              </a:rPr>
              <a:t> de </a:t>
            </a:r>
            <a:r>
              <a:rPr sz="1800" b="1" dirty="0">
                <a:latin typeface="Arial"/>
                <a:cs typeface="Arial"/>
              </a:rPr>
              <a:t>Mantenimiento?</a:t>
            </a:r>
            <a:endParaRPr sz="1800">
              <a:latin typeface="Arial"/>
              <a:cs typeface="Arial"/>
            </a:endParaRPr>
          </a:p>
          <a:p>
            <a:pPr marL="311785" marR="546100" algn="just">
              <a:lnSpc>
                <a:spcPct val="100000"/>
              </a:lnSpc>
              <a:spcBef>
                <a:spcPts val="810"/>
              </a:spcBef>
            </a:pPr>
            <a:r>
              <a:rPr sz="1600" spc="-10" dirty="0">
                <a:latin typeface="Arial MT"/>
                <a:cs typeface="Arial MT"/>
              </a:rPr>
              <a:t>Cuando </a:t>
            </a:r>
            <a:r>
              <a:rPr sz="1600" spc="-5" dirty="0">
                <a:latin typeface="Arial MT"/>
                <a:cs typeface="Arial MT"/>
              </a:rPr>
              <a:t>mantenemos </a:t>
            </a:r>
            <a:r>
              <a:rPr sz="1600" spc="-10" dirty="0">
                <a:latin typeface="Arial MT"/>
                <a:cs typeface="Arial MT"/>
              </a:rPr>
              <a:t>un </a:t>
            </a:r>
            <a:r>
              <a:rPr sz="1600" spc="-5" dirty="0">
                <a:latin typeface="Arial MT"/>
                <a:cs typeface="Arial MT"/>
              </a:rPr>
              <a:t>recurso, </a:t>
            </a:r>
            <a:r>
              <a:rPr sz="1600" spc="-10" dirty="0">
                <a:latin typeface="Arial MT"/>
                <a:cs typeface="Arial MT"/>
              </a:rPr>
              <a:t>el </a:t>
            </a:r>
            <a:r>
              <a:rPr sz="1600" spc="-5" dirty="0">
                <a:latin typeface="Arial MT"/>
                <a:cs typeface="Arial MT"/>
              </a:rPr>
              <a:t>estado que deseamos conservar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debe </a:t>
            </a:r>
            <a:r>
              <a:rPr sz="1600" dirty="0">
                <a:latin typeface="Arial MT"/>
                <a:cs typeface="Arial MT"/>
              </a:rPr>
              <a:t>ser </a:t>
            </a:r>
            <a:r>
              <a:rPr sz="1600" spc="-5" dirty="0">
                <a:latin typeface="Arial MT"/>
                <a:cs typeface="Arial MT"/>
              </a:rPr>
              <a:t>aquel </a:t>
            </a:r>
            <a:r>
              <a:rPr sz="1600" dirty="0">
                <a:latin typeface="Arial MT"/>
                <a:cs typeface="Arial MT"/>
              </a:rPr>
              <a:t>en </a:t>
            </a:r>
            <a:r>
              <a:rPr sz="1600" spc="-10" dirty="0">
                <a:latin typeface="Arial MT"/>
                <a:cs typeface="Arial MT"/>
              </a:rPr>
              <a:t>el </a:t>
            </a:r>
            <a:r>
              <a:rPr sz="1600" spc="-5" dirty="0">
                <a:latin typeface="Arial MT"/>
                <a:cs typeface="Arial MT"/>
              </a:rPr>
              <a:t>que continúa </a:t>
            </a:r>
            <a:r>
              <a:rPr sz="1600" spc="-10" dirty="0">
                <a:latin typeface="Arial MT"/>
                <a:cs typeface="Arial MT"/>
              </a:rPr>
              <a:t>haciendo </a:t>
            </a:r>
            <a:r>
              <a:rPr sz="1600" spc="-5" dirty="0">
                <a:latin typeface="Arial MT"/>
                <a:cs typeface="Arial MT"/>
              </a:rPr>
              <a:t>cualquier cosa que sus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usuarios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aseguran</a:t>
            </a:r>
            <a:r>
              <a:rPr sz="1600" spc="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requieran.</a:t>
            </a:r>
            <a:endParaRPr sz="1600">
              <a:latin typeface="Arial MT"/>
              <a:cs typeface="Arial MT"/>
            </a:endParaRPr>
          </a:p>
          <a:p>
            <a:pPr marL="311785" algn="just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latin typeface="Arial MT"/>
                <a:cs typeface="Arial MT"/>
              </a:rPr>
              <a:t>La</a:t>
            </a:r>
            <a:r>
              <a:rPr sz="1600" spc="30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declaración</a:t>
            </a:r>
            <a:r>
              <a:rPr sz="1600" spc="3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</a:t>
            </a:r>
            <a:r>
              <a:rPr sz="1600" spc="3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2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misión</a:t>
            </a:r>
            <a:r>
              <a:rPr sz="1600" spc="2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también</a:t>
            </a:r>
            <a:r>
              <a:rPr sz="1600" spc="3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debe</a:t>
            </a:r>
            <a:r>
              <a:rPr sz="1600" spc="3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reconocer</a:t>
            </a:r>
            <a:r>
              <a:rPr sz="1600" spc="3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quiénes</a:t>
            </a:r>
            <a:r>
              <a:rPr sz="1600" spc="3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son</a:t>
            </a:r>
            <a:r>
              <a:rPr sz="1600" spc="2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endParaRPr sz="1600">
              <a:latin typeface="Arial MT"/>
              <a:cs typeface="Arial MT"/>
            </a:endParaRPr>
          </a:p>
          <a:p>
            <a:pPr marL="311785" marR="545465" algn="just">
              <a:lnSpc>
                <a:spcPct val="15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“clientes” </a:t>
            </a:r>
            <a:r>
              <a:rPr sz="1600" spc="-10" dirty="0">
                <a:latin typeface="Arial MT"/>
                <a:cs typeface="Arial MT"/>
              </a:rPr>
              <a:t>del </a:t>
            </a:r>
            <a:r>
              <a:rPr sz="1600" dirty="0">
                <a:latin typeface="Arial MT"/>
                <a:cs typeface="Arial MT"/>
              </a:rPr>
              <a:t>servicio </a:t>
            </a:r>
            <a:r>
              <a:rPr sz="1600" spc="-10" dirty="0">
                <a:latin typeface="Arial MT"/>
                <a:cs typeface="Arial MT"/>
              </a:rPr>
              <a:t>de </a:t>
            </a:r>
            <a:r>
              <a:rPr sz="1600" spc="-5" dirty="0">
                <a:latin typeface="Arial MT"/>
                <a:cs typeface="Arial MT"/>
              </a:rPr>
              <a:t>mantenimiento. De hecho, </a:t>
            </a:r>
            <a:r>
              <a:rPr sz="1600" dirty="0">
                <a:latin typeface="Arial MT"/>
                <a:cs typeface="Arial MT"/>
              </a:rPr>
              <a:t>los </a:t>
            </a:r>
            <a:r>
              <a:rPr sz="1600" spc="-5" dirty="0">
                <a:latin typeface="Arial MT"/>
                <a:cs typeface="Arial MT"/>
              </a:rPr>
              <a:t>mantenedores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sirven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tipos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bastante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distintos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</a:t>
            </a:r>
            <a:r>
              <a:rPr sz="1600" spc="-5" dirty="0">
                <a:latin typeface="Arial MT"/>
                <a:cs typeface="Arial MT"/>
              </a:rPr>
              <a:t> clientes: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dueños</a:t>
            </a:r>
            <a:r>
              <a:rPr sz="1600" dirty="0">
                <a:latin typeface="Arial MT"/>
                <a:cs typeface="Arial MT"/>
              </a:rPr>
              <a:t> 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recursos, los usuarios </a:t>
            </a:r>
            <a:r>
              <a:rPr sz="1600" spc="-10" dirty="0">
                <a:latin typeface="Arial MT"/>
                <a:cs typeface="Arial MT"/>
              </a:rPr>
              <a:t>de </a:t>
            </a:r>
            <a:r>
              <a:rPr sz="1600" spc="-5" dirty="0">
                <a:latin typeface="Arial MT"/>
                <a:cs typeface="Arial MT"/>
              </a:rPr>
              <a:t>los recursos (normalmente los </a:t>
            </a:r>
            <a:r>
              <a:rPr sz="1600" spc="-10" dirty="0">
                <a:latin typeface="Arial MT"/>
                <a:cs typeface="Arial MT"/>
              </a:rPr>
              <a:t>operadores) </a:t>
            </a:r>
            <a:r>
              <a:rPr sz="1600" dirty="0">
                <a:latin typeface="Arial MT"/>
                <a:cs typeface="Arial MT"/>
              </a:rPr>
              <a:t>y a 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sociedad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en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conjunto.</a:t>
            </a:r>
            <a:endParaRPr sz="1600">
              <a:latin typeface="Arial MT"/>
              <a:cs typeface="Arial MT"/>
            </a:endParaRPr>
          </a:p>
          <a:p>
            <a:pPr marL="438150">
              <a:lnSpc>
                <a:spcPct val="100000"/>
              </a:lnSpc>
              <a:spcBef>
                <a:spcPts val="1350"/>
              </a:spcBef>
              <a:tabLst>
                <a:tab pos="3987165" algn="l"/>
              </a:tabLst>
            </a:pPr>
            <a:r>
              <a:rPr sz="3200" spc="-5" dirty="0">
                <a:latin typeface="Calibri"/>
                <a:cs typeface="Calibri"/>
              </a:rPr>
              <a:t>Dueños	</a:t>
            </a:r>
            <a:r>
              <a:rPr sz="3200" dirty="0">
                <a:latin typeface="Calibri"/>
                <a:cs typeface="Calibri"/>
              </a:rPr>
              <a:t>Usuarios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88840" y="5819140"/>
            <a:ext cx="259079" cy="261620"/>
            <a:chOff x="4688840" y="5819140"/>
            <a:chExt cx="259079" cy="261620"/>
          </a:xfrm>
        </p:grpSpPr>
        <p:sp>
          <p:nvSpPr>
            <p:cNvPr id="20" name="object 20"/>
            <p:cNvSpPr/>
            <p:nvPr/>
          </p:nvSpPr>
          <p:spPr>
            <a:xfrm>
              <a:off x="4695190" y="5825490"/>
              <a:ext cx="246379" cy="248920"/>
            </a:xfrm>
            <a:custGeom>
              <a:avLst/>
              <a:gdLst/>
              <a:ahLst/>
              <a:cxnLst/>
              <a:rect l="l" t="t" r="r" b="b"/>
              <a:pathLst>
                <a:path w="246379" h="248920">
                  <a:moveTo>
                    <a:pt x="246379" y="0"/>
                  </a:moveTo>
                  <a:lnTo>
                    <a:pt x="0" y="0"/>
                  </a:lnTo>
                  <a:lnTo>
                    <a:pt x="0" y="248920"/>
                  </a:lnTo>
                  <a:lnTo>
                    <a:pt x="246379" y="248920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95190" y="5825490"/>
              <a:ext cx="246379" cy="248920"/>
            </a:xfrm>
            <a:custGeom>
              <a:avLst/>
              <a:gdLst/>
              <a:ahLst/>
              <a:cxnLst/>
              <a:rect l="l" t="t" r="r" b="b"/>
              <a:pathLst>
                <a:path w="246379" h="248920">
                  <a:moveTo>
                    <a:pt x="0" y="248920"/>
                  </a:moveTo>
                  <a:lnTo>
                    <a:pt x="246379" y="248920"/>
                  </a:lnTo>
                  <a:lnTo>
                    <a:pt x="246379" y="0"/>
                  </a:lnTo>
                  <a:lnTo>
                    <a:pt x="0" y="0"/>
                  </a:lnTo>
                  <a:lnTo>
                    <a:pt x="0" y="24892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46090" y="5524182"/>
            <a:ext cx="2882900" cy="8026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98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0" dirty="0">
                <a:latin typeface="Calibri"/>
                <a:cs typeface="Calibri"/>
              </a:rPr>
              <a:t> cada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recurso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continúa </a:t>
            </a:r>
            <a:r>
              <a:rPr sz="1800" spc="-5" dirty="0">
                <a:latin typeface="Calibri"/>
                <a:cs typeface="Calibri"/>
              </a:rPr>
              <a:t> cumpliendo su función bajo un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estándar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rendimiento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37219" y="5092700"/>
            <a:ext cx="3390900" cy="408940"/>
            <a:chOff x="8237219" y="5092700"/>
            <a:chExt cx="3390900" cy="408940"/>
          </a:xfrm>
        </p:grpSpPr>
        <p:sp>
          <p:nvSpPr>
            <p:cNvPr id="24" name="object 24"/>
            <p:cNvSpPr/>
            <p:nvPr/>
          </p:nvSpPr>
          <p:spPr>
            <a:xfrm>
              <a:off x="8243569" y="5099050"/>
              <a:ext cx="3378200" cy="396240"/>
            </a:xfrm>
            <a:custGeom>
              <a:avLst/>
              <a:gdLst/>
              <a:ahLst/>
              <a:cxnLst/>
              <a:rect l="l" t="t" r="r" b="b"/>
              <a:pathLst>
                <a:path w="3378200" h="396239">
                  <a:moveTo>
                    <a:pt x="3378200" y="0"/>
                  </a:moveTo>
                  <a:lnTo>
                    <a:pt x="0" y="0"/>
                  </a:lnTo>
                  <a:lnTo>
                    <a:pt x="0" y="396240"/>
                  </a:lnTo>
                  <a:lnTo>
                    <a:pt x="3378200" y="396240"/>
                  </a:lnTo>
                  <a:lnTo>
                    <a:pt x="33782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43569" y="5099050"/>
              <a:ext cx="3378200" cy="396240"/>
            </a:xfrm>
            <a:custGeom>
              <a:avLst/>
              <a:gdLst/>
              <a:ahLst/>
              <a:cxnLst/>
              <a:rect l="l" t="t" r="r" b="b"/>
              <a:pathLst>
                <a:path w="3378200" h="396239">
                  <a:moveTo>
                    <a:pt x="0" y="396240"/>
                  </a:moveTo>
                  <a:lnTo>
                    <a:pt x="3378200" y="396240"/>
                  </a:lnTo>
                  <a:lnTo>
                    <a:pt x="3378200" y="0"/>
                  </a:lnTo>
                  <a:lnTo>
                    <a:pt x="0" y="0"/>
                  </a:lnTo>
                  <a:lnTo>
                    <a:pt x="0" y="39624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43569" y="5248910"/>
              <a:ext cx="246379" cy="246379"/>
            </a:xfrm>
            <a:custGeom>
              <a:avLst/>
              <a:gdLst/>
              <a:ahLst/>
              <a:cxnLst/>
              <a:rect l="l" t="t" r="r" b="b"/>
              <a:pathLst>
                <a:path w="246379" h="246379">
                  <a:moveTo>
                    <a:pt x="246379" y="0"/>
                  </a:moveTo>
                  <a:lnTo>
                    <a:pt x="0" y="0"/>
                  </a:lnTo>
                  <a:lnTo>
                    <a:pt x="0" y="246379"/>
                  </a:lnTo>
                  <a:lnTo>
                    <a:pt x="246379" y="246379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43569" y="5248910"/>
              <a:ext cx="246379" cy="246379"/>
            </a:xfrm>
            <a:custGeom>
              <a:avLst/>
              <a:gdLst/>
              <a:ahLst/>
              <a:cxnLst/>
              <a:rect l="l" t="t" r="r" b="b"/>
              <a:pathLst>
                <a:path w="246379" h="246379">
                  <a:moveTo>
                    <a:pt x="0" y="246379"/>
                  </a:moveTo>
                  <a:lnTo>
                    <a:pt x="246379" y="246379"/>
                  </a:lnTo>
                  <a:lnTo>
                    <a:pt x="246379" y="0"/>
                  </a:lnTo>
                  <a:lnTo>
                    <a:pt x="0" y="0"/>
                  </a:lnTo>
                  <a:lnTo>
                    <a:pt x="0" y="246379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91576" y="4437633"/>
            <a:ext cx="1516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Sociedad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37219" y="5819140"/>
            <a:ext cx="259079" cy="261620"/>
            <a:chOff x="8237219" y="5819140"/>
            <a:chExt cx="259079" cy="261620"/>
          </a:xfrm>
        </p:grpSpPr>
        <p:sp>
          <p:nvSpPr>
            <p:cNvPr id="30" name="object 30"/>
            <p:cNvSpPr/>
            <p:nvPr/>
          </p:nvSpPr>
          <p:spPr>
            <a:xfrm>
              <a:off x="8243569" y="5825490"/>
              <a:ext cx="246379" cy="248920"/>
            </a:xfrm>
            <a:custGeom>
              <a:avLst/>
              <a:gdLst/>
              <a:ahLst/>
              <a:cxnLst/>
              <a:rect l="l" t="t" r="r" b="b"/>
              <a:pathLst>
                <a:path w="246379" h="248920">
                  <a:moveTo>
                    <a:pt x="246379" y="0"/>
                  </a:moveTo>
                  <a:lnTo>
                    <a:pt x="0" y="0"/>
                  </a:lnTo>
                  <a:lnTo>
                    <a:pt x="0" y="248920"/>
                  </a:lnTo>
                  <a:lnTo>
                    <a:pt x="246379" y="248920"/>
                  </a:lnTo>
                  <a:lnTo>
                    <a:pt x="246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43569" y="5825490"/>
              <a:ext cx="246379" cy="248920"/>
            </a:xfrm>
            <a:custGeom>
              <a:avLst/>
              <a:gdLst/>
              <a:ahLst/>
              <a:cxnLst/>
              <a:rect l="l" t="t" r="r" b="b"/>
              <a:pathLst>
                <a:path w="246379" h="248920">
                  <a:moveTo>
                    <a:pt x="0" y="248920"/>
                  </a:moveTo>
                  <a:lnTo>
                    <a:pt x="246379" y="248920"/>
                  </a:lnTo>
                  <a:lnTo>
                    <a:pt x="246379" y="0"/>
                  </a:lnTo>
                  <a:lnTo>
                    <a:pt x="0" y="0"/>
                  </a:lnTo>
                  <a:lnTo>
                    <a:pt x="0" y="24892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595106" y="5649277"/>
            <a:ext cx="2769870" cy="55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fallan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manera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70"/>
              </a:lnSpc>
            </a:pPr>
            <a:r>
              <a:rPr sz="1800" spc="-5" dirty="0">
                <a:latin typeface="Calibri"/>
                <a:cs typeface="Calibri"/>
              </a:rPr>
              <a:t>amenazan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ambiente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1169</Words>
  <Application>Microsoft Office PowerPoint</Application>
  <PresentationFormat>Panorámica</PresentationFormat>
  <Paragraphs>108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0" baseType="lpstr">
      <vt:lpstr>Arial</vt:lpstr>
      <vt:lpstr>Arial MT</vt:lpstr>
      <vt:lpstr>Calibri</vt:lpstr>
      <vt:lpstr>Fira Sans</vt:lpstr>
      <vt:lpstr>Fira Sans Book</vt:lpstr>
      <vt:lpstr>Lucida Sans Unicode</vt:lpstr>
      <vt:lpstr>Teva Sans</vt:lpstr>
      <vt:lpstr>Verdana</vt:lpstr>
      <vt:lpstr>Office Theme</vt:lpstr>
      <vt:lpstr>Presentación de PowerPoint</vt:lpstr>
      <vt:lpstr>Planner  de Mantenimiento</vt:lpstr>
      <vt:lpstr>Presentación de PowerPoint</vt:lpstr>
      <vt:lpstr>Temario del Programa:</vt:lpstr>
      <vt:lpstr>Módulo 1</vt:lpstr>
      <vt:lpstr>1. Perfil del Planner de Mantenimiento</vt:lpstr>
      <vt:lpstr>2. Conceptos Básicos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 un activo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 Modelo de Gestión del Mantenimiento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lenovo</cp:lastModifiedBy>
  <cp:revision>31</cp:revision>
  <dcterms:created xsi:type="dcterms:W3CDTF">2024-01-10T02:54:09Z</dcterms:created>
  <dcterms:modified xsi:type="dcterms:W3CDTF">2024-04-05T00:00:55Z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2024-01-10T00:00:00Z</vt:filetime>
  </property>
</Properties>
</file>